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56" r:id="rId2"/>
    <p:sldId id="306" r:id="rId3"/>
    <p:sldId id="346" r:id="rId4"/>
    <p:sldId id="347" r:id="rId5"/>
    <p:sldId id="327" r:id="rId6"/>
    <p:sldId id="263" r:id="rId7"/>
    <p:sldId id="313" r:id="rId8"/>
    <p:sldId id="334" r:id="rId9"/>
    <p:sldId id="337" r:id="rId10"/>
    <p:sldId id="339" r:id="rId11"/>
    <p:sldId id="333" r:id="rId12"/>
    <p:sldId id="335" r:id="rId13"/>
    <p:sldId id="319" r:id="rId14"/>
    <p:sldId id="332" r:id="rId15"/>
    <p:sldId id="329" r:id="rId16"/>
    <p:sldId id="342" r:id="rId17"/>
    <p:sldId id="328" r:id="rId18"/>
    <p:sldId id="265" r:id="rId19"/>
    <p:sldId id="348" r:id="rId20"/>
    <p:sldId id="264" r:id="rId21"/>
    <p:sldId id="308" r:id="rId22"/>
    <p:sldId id="330" r:id="rId23"/>
    <p:sldId id="312" r:id="rId24"/>
    <p:sldId id="267" r:id="rId25"/>
    <p:sldId id="343" r:id="rId26"/>
    <p:sldId id="324" r:id="rId27"/>
    <p:sldId id="344" r:id="rId28"/>
    <p:sldId id="289" r:id="rId29"/>
    <p:sldId id="345" r:id="rId30"/>
  </p:sldIdLst>
  <p:sldSz cx="9144000" cy="6858000" type="screen4x3"/>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1" d="100"/>
          <a:sy n="101" d="100"/>
        </p:scale>
        <p:origin x="510" y="51"/>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3B16E7-4DFE-4B27-9594-FD73C29F209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506C91A4-EB95-416C-B852-AA50169262D4}">
      <dgm:prSet/>
      <dgm:spPr/>
      <dgm:t>
        <a:bodyPr/>
        <a:lstStyle/>
        <a:p>
          <a:r>
            <a:rPr lang="en-GB"/>
            <a:t>Designated Teacher for Child Protection</a:t>
          </a:r>
          <a:endParaRPr lang="en-US"/>
        </a:p>
      </dgm:t>
    </dgm:pt>
    <dgm:pt modelId="{A075FABB-9394-4C77-812D-BF2CEEAC88E0}" type="parTrans" cxnId="{8E6950FF-C5A8-4094-B522-26426A67634B}">
      <dgm:prSet/>
      <dgm:spPr/>
      <dgm:t>
        <a:bodyPr/>
        <a:lstStyle/>
        <a:p>
          <a:endParaRPr lang="en-US"/>
        </a:p>
      </dgm:t>
    </dgm:pt>
    <dgm:pt modelId="{3158B174-3AFE-423E-9652-46BEC1F9D45A}" type="sibTrans" cxnId="{8E6950FF-C5A8-4094-B522-26426A67634B}">
      <dgm:prSet/>
      <dgm:spPr/>
      <dgm:t>
        <a:bodyPr/>
        <a:lstStyle/>
        <a:p>
          <a:endParaRPr lang="en-US"/>
        </a:p>
      </dgm:t>
    </dgm:pt>
    <dgm:pt modelId="{4F7350BA-6E9A-4A0F-BB0C-F7052FA7C45E}">
      <dgm:prSet/>
      <dgm:spPr/>
      <dgm:t>
        <a:bodyPr/>
        <a:lstStyle/>
        <a:p>
          <a:r>
            <a:rPr lang="en-GB"/>
            <a:t>Mr M Dane</a:t>
          </a:r>
          <a:endParaRPr lang="en-US"/>
        </a:p>
      </dgm:t>
    </dgm:pt>
    <dgm:pt modelId="{DF91C2BC-6B54-4D23-B276-BEE6027BEFF1}" type="parTrans" cxnId="{398C6BF2-6153-4FEE-8AA9-B6E1A4F5A6ED}">
      <dgm:prSet/>
      <dgm:spPr/>
      <dgm:t>
        <a:bodyPr/>
        <a:lstStyle/>
        <a:p>
          <a:endParaRPr lang="en-US"/>
        </a:p>
      </dgm:t>
    </dgm:pt>
    <dgm:pt modelId="{AF955331-B3FA-4180-AA91-FE1EE2D0A6AA}" type="sibTrans" cxnId="{398C6BF2-6153-4FEE-8AA9-B6E1A4F5A6ED}">
      <dgm:prSet/>
      <dgm:spPr/>
      <dgm:t>
        <a:bodyPr/>
        <a:lstStyle/>
        <a:p>
          <a:endParaRPr lang="en-US"/>
        </a:p>
      </dgm:t>
    </dgm:pt>
    <dgm:pt modelId="{CF900A43-0D3A-40AA-8F59-DC6822B5097A}">
      <dgm:prSet/>
      <dgm:spPr/>
      <dgm:t>
        <a:bodyPr/>
        <a:lstStyle/>
        <a:p>
          <a:r>
            <a:rPr lang="en-GB"/>
            <a:t>Deputy Designated Teacher for Child Protection</a:t>
          </a:r>
          <a:endParaRPr lang="en-US"/>
        </a:p>
      </dgm:t>
    </dgm:pt>
    <dgm:pt modelId="{86BBBCB9-AE4F-4C58-A7E0-0247A77114A0}" type="parTrans" cxnId="{A9885E4B-A241-4A30-9A10-F1AA2920CBDC}">
      <dgm:prSet/>
      <dgm:spPr/>
      <dgm:t>
        <a:bodyPr/>
        <a:lstStyle/>
        <a:p>
          <a:endParaRPr lang="en-US"/>
        </a:p>
      </dgm:t>
    </dgm:pt>
    <dgm:pt modelId="{E5A4E276-8308-4235-869A-B3E84AA312FB}" type="sibTrans" cxnId="{A9885E4B-A241-4A30-9A10-F1AA2920CBDC}">
      <dgm:prSet/>
      <dgm:spPr/>
      <dgm:t>
        <a:bodyPr/>
        <a:lstStyle/>
        <a:p>
          <a:endParaRPr lang="en-US"/>
        </a:p>
      </dgm:t>
    </dgm:pt>
    <dgm:pt modelId="{BF0F4324-B05A-48B0-9EAE-C99CD8BE773C}">
      <dgm:prSet/>
      <dgm:spPr/>
      <dgm:t>
        <a:bodyPr/>
        <a:lstStyle/>
        <a:p>
          <a:r>
            <a:rPr lang="en-GB"/>
            <a:t>Mrs K Beckett</a:t>
          </a:r>
          <a:endParaRPr lang="en-US"/>
        </a:p>
      </dgm:t>
    </dgm:pt>
    <dgm:pt modelId="{23ECDDCD-CEDC-48B4-82FE-928853E35931}" type="parTrans" cxnId="{CBC37454-CE0B-4FDF-8228-AC4B84E079D6}">
      <dgm:prSet/>
      <dgm:spPr/>
      <dgm:t>
        <a:bodyPr/>
        <a:lstStyle/>
        <a:p>
          <a:endParaRPr lang="en-US"/>
        </a:p>
      </dgm:t>
    </dgm:pt>
    <dgm:pt modelId="{2773D5EF-9D7A-4C5D-BC49-FBD336663DD8}" type="sibTrans" cxnId="{CBC37454-CE0B-4FDF-8228-AC4B84E079D6}">
      <dgm:prSet/>
      <dgm:spPr/>
      <dgm:t>
        <a:bodyPr/>
        <a:lstStyle/>
        <a:p>
          <a:endParaRPr lang="en-US"/>
        </a:p>
      </dgm:t>
    </dgm:pt>
    <dgm:pt modelId="{3BA57068-68C6-4E0A-85CC-7B8290683054}">
      <dgm:prSet/>
      <dgm:spPr/>
      <dgm:t>
        <a:bodyPr/>
        <a:lstStyle/>
        <a:p>
          <a:r>
            <a:rPr lang="en-GB"/>
            <a:t>Miss E Collins</a:t>
          </a:r>
          <a:endParaRPr lang="en-US"/>
        </a:p>
      </dgm:t>
    </dgm:pt>
    <dgm:pt modelId="{96025137-3799-40FD-9B28-B84F2488CFA0}" type="parTrans" cxnId="{B33D9E44-9DC6-40B7-8E8F-C5B48E85321D}">
      <dgm:prSet/>
      <dgm:spPr/>
      <dgm:t>
        <a:bodyPr/>
        <a:lstStyle/>
        <a:p>
          <a:endParaRPr lang="en-US"/>
        </a:p>
      </dgm:t>
    </dgm:pt>
    <dgm:pt modelId="{CE0F2373-68A7-4C67-B54C-E25B3758D1ED}" type="sibTrans" cxnId="{B33D9E44-9DC6-40B7-8E8F-C5B48E85321D}">
      <dgm:prSet/>
      <dgm:spPr/>
      <dgm:t>
        <a:bodyPr/>
        <a:lstStyle/>
        <a:p>
          <a:endParaRPr lang="en-US"/>
        </a:p>
      </dgm:t>
    </dgm:pt>
    <dgm:pt modelId="{8DF21536-FB35-461C-A7A6-0D6B20D8A50D}">
      <dgm:prSet/>
      <dgm:spPr/>
      <dgm:t>
        <a:bodyPr/>
        <a:lstStyle/>
        <a:p>
          <a:r>
            <a:rPr lang="en-GB" dirty="0"/>
            <a:t>Principal – Mrs N Stevenson</a:t>
          </a:r>
          <a:endParaRPr lang="en-US" dirty="0"/>
        </a:p>
      </dgm:t>
    </dgm:pt>
    <dgm:pt modelId="{5122E026-15CD-430B-BA9A-3492CF5424E4}" type="parTrans" cxnId="{4D0F61FF-6AE5-4B78-AE93-3E13659F1C49}">
      <dgm:prSet/>
      <dgm:spPr/>
      <dgm:t>
        <a:bodyPr/>
        <a:lstStyle/>
        <a:p>
          <a:endParaRPr lang="en-US"/>
        </a:p>
      </dgm:t>
    </dgm:pt>
    <dgm:pt modelId="{BB69A463-B63A-4FF6-8CFE-CBFFA1145BD9}" type="sibTrans" cxnId="{4D0F61FF-6AE5-4B78-AE93-3E13659F1C49}">
      <dgm:prSet/>
      <dgm:spPr/>
      <dgm:t>
        <a:bodyPr/>
        <a:lstStyle/>
        <a:p>
          <a:endParaRPr lang="en-US"/>
        </a:p>
      </dgm:t>
    </dgm:pt>
    <dgm:pt modelId="{B49A0145-BEE4-4C97-97FE-777ED759D9ED}" type="pres">
      <dgm:prSet presAssocID="{513B16E7-4DFE-4B27-9594-FD73C29F209F}" presName="linear" presStyleCnt="0">
        <dgm:presLayoutVars>
          <dgm:dir/>
          <dgm:animLvl val="lvl"/>
          <dgm:resizeHandles val="exact"/>
        </dgm:presLayoutVars>
      </dgm:prSet>
      <dgm:spPr/>
    </dgm:pt>
    <dgm:pt modelId="{B0889B1D-0883-46E5-ABCA-7DB38B54E469}" type="pres">
      <dgm:prSet presAssocID="{506C91A4-EB95-416C-B852-AA50169262D4}" presName="parentLin" presStyleCnt="0"/>
      <dgm:spPr/>
    </dgm:pt>
    <dgm:pt modelId="{124C8512-FBD2-4B18-A8E6-CC31A4F2CCD7}" type="pres">
      <dgm:prSet presAssocID="{506C91A4-EB95-416C-B852-AA50169262D4}" presName="parentLeftMargin" presStyleLbl="node1" presStyleIdx="0" presStyleCnt="3"/>
      <dgm:spPr/>
    </dgm:pt>
    <dgm:pt modelId="{CBAB3225-201C-466C-8B83-EEB22F595B55}" type="pres">
      <dgm:prSet presAssocID="{506C91A4-EB95-416C-B852-AA50169262D4}" presName="parentText" presStyleLbl="node1" presStyleIdx="0" presStyleCnt="3">
        <dgm:presLayoutVars>
          <dgm:chMax val="0"/>
          <dgm:bulletEnabled val="1"/>
        </dgm:presLayoutVars>
      </dgm:prSet>
      <dgm:spPr/>
    </dgm:pt>
    <dgm:pt modelId="{B354E9AD-C156-4239-BB83-B7E2E4587E80}" type="pres">
      <dgm:prSet presAssocID="{506C91A4-EB95-416C-B852-AA50169262D4}" presName="negativeSpace" presStyleCnt="0"/>
      <dgm:spPr/>
    </dgm:pt>
    <dgm:pt modelId="{9DED16A1-D7AC-4B9A-AB68-3E4EC4C9FE1B}" type="pres">
      <dgm:prSet presAssocID="{506C91A4-EB95-416C-B852-AA50169262D4}" presName="childText" presStyleLbl="conFgAcc1" presStyleIdx="0" presStyleCnt="3">
        <dgm:presLayoutVars>
          <dgm:bulletEnabled val="1"/>
        </dgm:presLayoutVars>
      </dgm:prSet>
      <dgm:spPr/>
    </dgm:pt>
    <dgm:pt modelId="{C91E3478-8B8D-460A-BC98-724FE3DFFE40}" type="pres">
      <dgm:prSet presAssocID="{3158B174-3AFE-423E-9652-46BEC1F9D45A}" presName="spaceBetweenRectangles" presStyleCnt="0"/>
      <dgm:spPr/>
    </dgm:pt>
    <dgm:pt modelId="{0D4CCBA6-AA03-4E61-8FAB-79A13D4C8852}" type="pres">
      <dgm:prSet presAssocID="{CF900A43-0D3A-40AA-8F59-DC6822B5097A}" presName="parentLin" presStyleCnt="0"/>
      <dgm:spPr/>
    </dgm:pt>
    <dgm:pt modelId="{6387DD48-0F5F-47D5-A619-D84D77A3271F}" type="pres">
      <dgm:prSet presAssocID="{CF900A43-0D3A-40AA-8F59-DC6822B5097A}" presName="parentLeftMargin" presStyleLbl="node1" presStyleIdx="0" presStyleCnt="3"/>
      <dgm:spPr/>
    </dgm:pt>
    <dgm:pt modelId="{5DD90DC2-FD26-4BBC-B1F5-9F7380106D87}" type="pres">
      <dgm:prSet presAssocID="{CF900A43-0D3A-40AA-8F59-DC6822B5097A}" presName="parentText" presStyleLbl="node1" presStyleIdx="1" presStyleCnt="3">
        <dgm:presLayoutVars>
          <dgm:chMax val="0"/>
          <dgm:bulletEnabled val="1"/>
        </dgm:presLayoutVars>
      </dgm:prSet>
      <dgm:spPr/>
    </dgm:pt>
    <dgm:pt modelId="{35082823-855B-408A-879E-ACD5991176E6}" type="pres">
      <dgm:prSet presAssocID="{CF900A43-0D3A-40AA-8F59-DC6822B5097A}" presName="negativeSpace" presStyleCnt="0"/>
      <dgm:spPr/>
    </dgm:pt>
    <dgm:pt modelId="{A9707A1D-823D-4571-9EF9-808E37BD3BF2}" type="pres">
      <dgm:prSet presAssocID="{CF900A43-0D3A-40AA-8F59-DC6822B5097A}" presName="childText" presStyleLbl="conFgAcc1" presStyleIdx="1" presStyleCnt="3">
        <dgm:presLayoutVars>
          <dgm:bulletEnabled val="1"/>
        </dgm:presLayoutVars>
      </dgm:prSet>
      <dgm:spPr/>
    </dgm:pt>
    <dgm:pt modelId="{6D36F2C3-F40C-4322-AD97-0F3F176D2328}" type="pres">
      <dgm:prSet presAssocID="{E5A4E276-8308-4235-869A-B3E84AA312FB}" presName="spaceBetweenRectangles" presStyleCnt="0"/>
      <dgm:spPr/>
    </dgm:pt>
    <dgm:pt modelId="{D40B813E-06CE-4729-914E-982B4F9B9657}" type="pres">
      <dgm:prSet presAssocID="{8DF21536-FB35-461C-A7A6-0D6B20D8A50D}" presName="parentLin" presStyleCnt="0"/>
      <dgm:spPr/>
    </dgm:pt>
    <dgm:pt modelId="{5EBD3687-39BF-4466-B4D6-6633706BD271}" type="pres">
      <dgm:prSet presAssocID="{8DF21536-FB35-461C-A7A6-0D6B20D8A50D}" presName="parentLeftMargin" presStyleLbl="node1" presStyleIdx="1" presStyleCnt="3"/>
      <dgm:spPr/>
    </dgm:pt>
    <dgm:pt modelId="{F409ECFB-3E3D-4C2C-ACEE-E3B935E00A2E}" type="pres">
      <dgm:prSet presAssocID="{8DF21536-FB35-461C-A7A6-0D6B20D8A50D}" presName="parentText" presStyleLbl="node1" presStyleIdx="2" presStyleCnt="3">
        <dgm:presLayoutVars>
          <dgm:chMax val="0"/>
          <dgm:bulletEnabled val="1"/>
        </dgm:presLayoutVars>
      </dgm:prSet>
      <dgm:spPr/>
    </dgm:pt>
    <dgm:pt modelId="{8FE2FC0C-2D6E-4D13-B5CB-AF24E7DDCE3A}" type="pres">
      <dgm:prSet presAssocID="{8DF21536-FB35-461C-A7A6-0D6B20D8A50D}" presName="negativeSpace" presStyleCnt="0"/>
      <dgm:spPr/>
    </dgm:pt>
    <dgm:pt modelId="{FF1C8527-A506-40A3-B953-6E0D10A56EEE}" type="pres">
      <dgm:prSet presAssocID="{8DF21536-FB35-461C-A7A6-0D6B20D8A50D}" presName="childText" presStyleLbl="conFgAcc1" presStyleIdx="2" presStyleCnt="3">
        <dgm:presLayoutVars>
          <dgm:bulletEnabled val="1"/>
        </dgm:presLayoutVars>
      </dgm:prSet>
      <dgm:spPr/>
    </dgm:pt>
  </dgm:ptLst>
  <dgm:cxnLst>
    <dgm:cxn modelId="{B592D006-2239-4997-ADAE-209034E854E4}" type="presOf" srcId="{CF900A43-0D3A-40AA-8F59-DC6822B5097A}" destId="{6387DD48-0F5F-47D5-A619-D84D77A3271F}" srcOrd="0" destOrd="0" presId="urn:microsoft.com/office/officeart/2005/8/layout/list1"/>
    <dgm:cxn modelId="{103F3617-B691-4782-B2C8-B47D54F813B8}" type="presOf" srcId="{8DF21536-FB35-461C-A7A6-0D6B20D8A50D}" destId="{5EBD3687-39BF-4466-B4D6-6633706BD271}" srcOrd="0" destOrd="0" presId="urn:microsoft.com/office/officeart/2005/8/layout/list1"/>
    <dgm:cxn modelId="{6461E55D-7602-441D-9AF8-A1237640061A}" type="presOf" srcId="{513B16E7-4DFE-4B27-9594-FD73C29F209F}" destId="{B49A0145-BEE4-4C97-97FE-777ED759D9ED}" srcOrd="0" destOrd="0" presId="urn:microsoft.com/office/officeart/2005/8/layout/list1"/>
    <dgm:cxn modelId="{27745B5E-0B4F-4FE4-8C2D-FE285B31EF4D}" type="presOf" srcId="{4F7350BA-6E9A-4A0F-BB0C-F7052FA7C45E}" destId="{9DED16A1-D7AC-4B9A-AB68-3E4EC4C9FE1B}" srcOrd="0" destOrd="0" presId="urn:microsoft.com/office/officeart/2005/8/layout/list1"/>
    <dgm:cxn modelId="{B33D9E44-9DC6-40B7-8E8F-C5B48E85321D}" srcId="{CF900A43-0D3A-40AA-8F59-DC6822B5097A}" destId="{3BA57068-68C6-4E0A-85CC-7B8290683054}" srcOrd="1" destOrd="0" parTransId="{96025137-3799-40FD-9B28-B84F2488CFA0}" sibTransId="{CE0F2373-68A7-4C67-B54C-E25B3758D1ED}"/>
    <dgm:cxn modelId="{2928A467-1A54-4D78-8863-BA35E3C97E09}" type="presOf" srcId="{CF900A43-0D3A-40AA-8F59-DC6822B5097A}" destId="{5DD90DC2-FD26-4BBC-B1F5-9F7380106D87}" srcOrd="1" destOrd="0" presId="urn:microsoft.com/office/officeart/2005/8/layout/list1"/>
    <dgm:cxn modelId="{A9885E4B-A241-4A30-9A10-F1AA2920CBDC}" srcId="{513B16E7-4DFE-4B27-9594-FD73C29F209F}" destId="{CF900A43-0D3A-40AA-8F59-DC6822B5097A}" srcOrd="1" destOrd="0" parTransId="{86BBBCB9-AE4F-4C58-A7E0-0247A77114A0}" sibTransId="{E5A4E276-8308-4235-869A-B3E84AA312FB}"/>
    <dgm:cxn modelId="{CBC37454-CE0B-4FDF-8228-AC4B84E079D6}" srcId="{CF900A43-0D3A-40AA-8F59-DC6822B5097A}" destId="{BF0F4324-B05A-48B0-9EAE-C99CD8BE773C}" srcOrd="0" destOrd="0" parTransId="{23ECDDCD-CEDC-48B4-82FE-928853E35931}" sibTransId="{2773D5EF-9D7A-4C5D-BC49-FBD336663DD8}"/>
    <dgm:cxn modelId="{E0328475-82C9-40D9-A618-E3898E1AC1AC}" type="presOf" srcId="{506C91A4-EB95-416C-B852-AA50169262D4}" destId="{CBAB3225-201C-466C-8B83-EEB22F595B55}" srcOrd="1" destOrd="0" presId="urn:microsoft.com/office/officeart/2005/8/layout/list1"/>
    <dgm:cxn modelId="{072B6CC3-9AAD-44D4-AFAF-EE707094BDA3}" type="presOf" srcId="{8DF21536-FB35-461C-A7A6-0D6B20D8A50D}" destId="{F409ECFB-3E3D-4C2C-ACEE-E3B935E00A2E}" srcOrd="1" destOrd="0" presId="urn:microsoft.com/office/officeart/2005/8/layout/list1"/>
    <dgm:cxn modelId="{AA6876D7-23BC-48F7-8B49-D2664A1CBAB4}" type="presOf" srcId="{506C91A4-EB95-416C-B852-AA50169262D4}" destId="{124C8512-FBD2-4B18-A8E6-CC31A4F2CCD7}" srcOrd="0" destOrd="0" presId="urn:microsoft.com/office/officeart/2005/8/layout/list1"/>
    <dgm:cxn modelId="{FD5401DF-F38F-4643-996C-908383AEC83F}" type="presOf" srcId="{BF0F4324-B05A-48B0-9EAE-C99CD8BE773C}" destId="{A9707A1D-823D-4571-9EF9-808E37BD3BF2}" srcOrd="0" destOrd="0" presId="urn:microsoft.com/office/officeart/2005/8/layout/list1"/>
    <dgm:cxn modelId="{398C6BF2-6153-4FEE-8AA9-B6E1A4F5A6ED}" srcId="{506C91A4-EB95-416C-B852-AA50169262D4}" destId="{4F7350BA-6E9A-4A0F-BB0C-F7052FA7C45E}" srcOrd="0" destOrd="0" parTransId="{DF91C2BC-6B54-4D23-B276-BEE6027BEFF1}" sibTransId="{AF955331-B3FA-4180-AA91-FE1EE2D0A6AA}"/>
    <dgm:cxn modelId="{E4DABBFE-E5EC-485A-BD8C-F02DA59C3C3E}" type="presOf" srcId="{3BA57068-68C6-4E0A-85CC-7B8290683054}" destId="{A9707A1D-823D-4571-9EF9-808E37BD3BF2}" srcOrd="0" destOrd="1" presId="urn:microsoft.com/office/officeart/2005/8/layout/list1"/>
    <dgm:cxn modelId="{4D0F61FF-6AE5-4B78-AE93-3E13659F1C49}" srcId="{513B16E7-4DFE-4B27-9594-FD73C29F209F}" destId="{8DF21536-FB35-461C-A7A6-0D6B20D8A50D}" srcOrd="2" destOrd="0" parTransId="{5122E026-15CD-430B-BA9A-3492CF5424E4}" sibTransId="{BB69A463-B63A-4FF6-8CFE-CBFFA1145BD9}"/>
    <dgm:cxn modelId="{8E6950FF-C5A8-4094-B522-26426A67634B}" srcId="{513B16E7-4DFE-4B27-9594-FD73C29F209F}" destId="{506C91A4-EB95-416C-B852-AA50169262D4}" srcOrd="0" destOrd="0" parTransId="{A075FABB-9394-4C77-812D-BF2CEEAC88E0}" sibTransId="{3158B174-3AFE-423E-9652-46BEC1F9D45A}"/>
    <dgm:cxn modelId="{66DE24D4-7BBB-4766-ABB2-C66739CF3E16}" type="presParOf" srcId="{B49A0145-BEE4-4C97-97FE-777ED759D9ED}" destId="{B0889B1D-0883-46E5-ABCA-7DB38B54E469}" srcOrd="0" destOrd="0" presId="urn:microsoft.com/office/officeart/2005/8/layout/list1"/>
    <dgm:cxn modelId="{CEE2A00B-715A-48E2-8793-BB37777D3CB1}" type="presParOf" srcId="{B0889B1D-0883-46E5-ABCA-7DB38B54E469}" destId="{124C8512-FBD2-4B18-A8E6-CC31A4F2CCD7}" srcOrd="0" destOrd="0" presId="urn:microsoft.com/office/officeart/2005/8/layout/list1"/>
    <dgm:cxn modelId="{2BCD69F5-2699-4F22-9886-F63817921CD2}" type="presParOf" srcId="{B0889B1D-0883-46E5-ABCA-7DB38B54E469}" destId="{CBAB3225-201C-466C-8B83-EEB22F595B55}" srcOrd="1" destOrd="0" presId="urn:microsoft.com/office/officeart/2005/8/layout/list1"/>
    <dgm:cxn modelId="{96FCD7AF-35E3-422C-B90F-07ECD769D021}" type="presParOf" srcId="{B49A0145-BEE4-4C97-97FE-777ED759D9ED}" destId="{B354E9AD-C156-4239-BB83-B7E2E4587E80}" srcOrd="1" destOrd="0" presId="urn:microsoft.com/office/officeart/2005/8/layout/list1"/>
    <dgm:cxn modelId="{99B1C0A9-672B-4B3C-BB3E-665BDB551CA4}" type="presParOf" srcId="{B49A0145-BEE4-4C97-97FE-777ED759D9ED}" destId="{9DED16A1-D7AC-4B9A-AB68-3E4EC4C9FE1B}" srcOrd="2" destOrd="0" presId="urn:microsoft.com/office/officeart/2005/8/layout/list1"/>
    <dgm:cxn modelId="{1948ED0F-1816-42C8-8CEA-E42DD9CFD351}" type="presParOf" srcId="{B49A0145-BEE4-4C97-97FE-777ED759D9ED}" destId="{C91E3478-8B8D-460A-BC98-724FE3DFFE40}" srcOrd="3" destOrd="0" presId="urn:microsoft.com/office/officeart/2005/8/layout/list1"/>
    <dgm:cxn modelId="{B0911AD6-E058-4506-BD26-04EBCF887E82}" type="presParOf" srcId="{B49A0145-BEE4-4C97-97FE-777ED759D9ED}" destId="{0D4CCBA6-AA03-4E61-8FAB-79A13D4C8852}" srcOrd="4" destOrd="0" presId="urn:microsoft.com/office/officeart/2005/8/layout/list1"/>
    <dgm:cxn modelId="{68CEAC05-7A25-4859-89A8-0BD044368BB4}" type="presParOf" srcId="{0D4CCBA6-AA03-4E61-8FAB-79A13D4C8852}" destId="{6387DD48-0F5F-47D5-A619-D84D77A3271F}" srcOrd="0" destOrd="0" presId="urn:microsoft.com/office/officeart/2005/8/layout/list1"/>
    <dgm:cxn modelId="{956F8913-F09D-4ED2-BD75-3715E7D1FE4B}" type="presParOf" srcId="{0D4CCBA6-AA03-4E61-8FAB-79A13D4C8852}" destId="{5DD90DC2-FD26-4BBC-B1F5-9F7380106D87}" srcOrd="1" destOrd="0" presId="urn:microsoft.com/office/officeart/2005/8/layout/list1"/>
    <dgm:cxn modelId="{D63143F6-7331-4D7D-B2EB-E1EE285D1D6A}" type="presParOf" srcId="{B49A0145-BEE4-4C97-97FE-777ED759D9ED}" destId="{35082823-855B-408A-879E-ACD5991176E6}" srcOrd="5" destOrd="0" presId="urn:microsoft.com/office/officeart/2005/8/layout/list1"/>
    <dgm:cxn modelId="{172B1AA6-2B98-440B-825A-317235D5B516}" type="presParOf" srcId="{B49A0145-BEE4-4C97-97FE-777ED759D9ED}" destId="{A9707A1D-823D-4571-9EF9-808E37BD3BF2}" srcOrd="6" destOrd="0" presId="urn:microsoft.com/office/officeart/2005/8/layout/list1"/>
    <dgm:cxn modelId="{8BD17678-C924-4ABF-AA7D-E9332452181B}" type="presParOf" srcId="{B49A0145-BEE4-4C97-97FE-777ED759D9ED}" destId="{6D36F2C3-F40C-4322-AD97-0F3F176D2328}" srcOrd="7" destOrd="0" presId="urn:microsoft.com/office/officeart/2005/8/layout/list1"/>
    <dgm:cxn modelId="{D47B3DD5-1B5A-4833-A5A9-DA1B21A010A6}" type="presParOf" srcId="{B49A0145-BEE4-4C97-97FE-777ED759D9ED}" destId="{D40B813E-06CE-4729-914E-982B4F9B9657}" srcOrd="8" destOrd="0" presId="urn:microsoft.com/office/officeart/2005/8/layout/list1"/>
    <dgm:cxn modelId="{E6F7AE3D-70AA-4833-B1E8-FB04F9D5A11D}" type="presParOf" srcId="{D40B813E-06CE-4729-914E-982B4F9B9657}" destId="{5EBD3687-39BF-4466-B4D6-6633706BD271}" srcOrd="0" destOrd="0" presId="urn:microsoft.com/office/officeart/2005/8/layout/list1"/>
    <dgm:cxn modelId="{D8DE72C3-B921-46E4-BF54-28080A71A867}" type="presParOf" srcId="{D40B813E-06CE-4729-914E-982B4F9B9657}" destId="{F409ECFB-3E3D-4C2C-ACEE-E3B935E00A2E}" srcOrd="1" destOrd="0" presId="urn:microsoft.com/office/officeart/2005/8/layout/list1"/>
    <dgm:cxn modelId="{8BF79AC8-60FE-4AD2-A635-29BFB13E1EFA}" type="presParOf" srcId="{B49A0145-BEE4-4C97-97FE-777ED759D9ED}" destId="{8FE2FC0C-2D6E-4D13-B5CB-AF24E7DDCE3A}" srcOrd="9" destOrd="0" presId="urn:microsoft.com/office/officeart/2005/8/layout/list1"/>
    <dgm:cxn modelId="{8E60798F-F870-4ABE-AD58-7B89A4D02412}" type="presParOf" srcId="{B49A0145-BEE4-4C97-97FE-777ED759D9ED}" destId="{FF1C8527-A506-40A3-B953-6E0D10A56EEE}"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096A14-42F1-4BC0-8DD9-A07B5E6E8053}"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7B3C187C-C47D-46D6-801F-A4A7D47521EF}">
      <dgm:prSet/>
      <dgm:spPr/>
      <dgm:t>
        <a:bodyPr/>
        <a:lstStyle/>
        <a:p>
          <a:r>
            <a:rPr lang="en-US" dirty="0"/>
            <a:t>SIMS App</a:t>
          </a:r>
        </a:p>
      </dgm:t>
    </dgm:pt>
    <dgm:pt modelId="{34A7A181-112D-40C9-97B8-73F2005DC0E9}" type="parTrans" cxnId="{7CC42A01-1FBE-4BD9-BF1C-11217794BE06}">
      <dgm:prSet/>
      <dgm:spPr/>
      <dgm:t>
        <a:bodyPr/>
        <a:lstStyle/>
        <a:p>
          <a:endParaRPr lang="en-US"/>
        </a:p>
      </dgm:t>
    </dgm:pt>
    <dgm:pt modelId="{2F2DE13B-C982-40BC-A5F3-9F454571B256}" type="sibTrans" cxnId="{7CC42A01-1FBE-4BD9-BF1C-11217794BE06}">
      <dgm:prSet/>
      <dgm:spPr/>
      <dgm:t>
        <a:bodyPr/>
        <a:lstStyle/>
        <a:p>
          <a:endParaRPr lang="en-US"/>
        </a:p>
      </dgm:t>
    </dgm:pt>
    <dgm:pt modelId="{C1CF980C-40DA-4649-9865-4E3665AF98B5}">
      <dgm:prSet/>
      <dgm:spPr/>
      <dgm:t>
        <a:bodyPr/>
        <a:lstStyle/>
        <a:p>
          <a:r>
            <a:rPr lang="en-GB" dirty="0"/>
            <a:t>Email</a:t>
          </a:r>
          <a:endParaRPr lang="en-US" dirty="0"/>
        </a:p>
      </dgm:t>
    </dgm:pt>
    <dgm:pt modelId="{228C7062-9C4D-441E-A045-72A32867E9E8}" type="parTrans" cxnId="{9F4B49CF-8F41-498A-B159-FAB0E769A29D}">
      <dgm:prSet/>
      <dgm:spPr/>
      <dgm:t>
        <a:bodyPr/>
        <a:lstStyle/>
        <a:p>
          <a:endParaRPr lang="en-US"/>
        </a:p>
      </dgm:t>
    </dgm:pt>
    <dgm:pt modelId="{7BDB67C6-4B91-4103-9ED2-B0999300F947}" type="sibTrans" cxnId="{9F4B49CF-8F41-498A-B159-FAB0E769A29D}">
      <dgm:prSet/>
      <dgm:spPr/>
      <dgm:t>
        <a:bodyPr/>
        <a:lstStyle/>
        <a:p>
          <a:endParaRPr lang="en-US"/>
        </a:p>
      </dgm:t>
    </dgm:pt>
    <dgm:pt modelId="{29F3D59C-C087-4F5A-AF13-C06A8A923D1C}">
      <dgm:prSet/>
      <dgm:spPr/>
      <dgm:t>
        <a:bodyPr/>
        <a:lstStyle/>
        <a:p>
          <a:r>
            <a:rPr lang="en-GB"/>
            <a:t>Phonecall</a:t>
          </a:r>
          <a:endParaRPr lang="en-US"/>
        </a:p>
      </dgm:t>
    </dgm:pt>
    <dgm:pt modelId="{F5E0E657-FA72-42C8-A450-D64B2BC38401}" type="parTrans" cxnId="{4D592308-730A-49DF-8CCE-50BC470DADA4}">
      <dgm:prSet/>
      <dgm:spPr/>
      <dgm:t>
        <a:bodyPr/>
        <a:lstStyle/>
        <a:p>
          <a:endParaRPr lang="en-US"/>
        </a:p>
      </dgm:t>
    </dgm:pt>
    <dgm:pt modelId="{E70D2F5E-C5D8-4F64-BD91-85F16368F48C}" type="sibTrans" cxnId="{4D592308-730A-49DF-8CCE-50BC470DADA4}">
      <dgm:prSet/>
      <dgm:spPr/>
      <dgm:t>
        <a:bodyPr/>
        <a:lstStyle/>
        <a:p>
          <a:endParaRPr lang="en-US"/>
        </a:p>
      </dgm:t>
    </dgm:pt>
    <dgm:pt modelId="{8D375B9C-A562-4899-9978-E0E77A39065A}">
      <dgm:prSet/>
      <dgm:spPr/>
      <dgm:t>
        <a:bodyPr/>
        <a:lstStyle/>
        <a:p>
          <a:r>
            <a:rPr lang="en-US" dirty="0"/>
            <a:t>Text Messages</a:t>
          </a:r>
        </a:p>
      </dgm:t>
    </dgm:pt>
    <dgm:pt modelId="{68BAC54C-A988-483C-9D75-AADEE3814D4D}" type="parTrans" cxnId="{C1363BE9-2748-4241-A33C-E5F0F357ED60}">
      <dgm:prSet/>
      <dgm:spPr/>
      <dgm:t>
        <a:bodyPr/>
        <a:lstStyle/>
        <a:p>
          <a:endParaRPr lang="en-US"/>
        </a:p>
      </dgm:t>
    </dgm:pt>
    <dgm:pt modelId="{517361E5-E827-4A43-B597-AD357A0BE428}" type="sibTrans" cxnId="{C1363BE9-2748-4241-A33C-E5F0F357ED60}">
      <dgm:prSet/>
      <dgm:spPr/>
      <dgm:t>
        <a:bodyPr/>
        <a:lstStyle/>
        <a:p>
          <a:endParaRPr lang="en-US"/>
        </a:p>
      </dgm:t>
    </dgm:pt>
    <dgm:pt modelId="{A052C969-862A-473E-B622-9AF467F64267}">
      <dgm:prSet/>
      <dgm:spPr/>
      <dgm:t>
        <a:bodyPr/>
        <a:lstStyle/>
        <a:p>
          <a:r>
            <a:rPr lang="en-GB" dirty="0"/>
            <a:t>Parent Consultations</a:t>
          </a:r>
          <a:endParaRPr lang="en-US" dirty="0"/>
        </a:p>
      </dgm:t>
    </dgm:pt>
    <dgm:pt modelId="{E3DB3A67-3ABC-41CB-AC70-1152ED9082C5}" type="parTrans" cxnId="{DF140F68-ACE1-4334-A4C9-5BF1BF69E4C4}">
      <dgm:prSet/>
      <dgm:spPr/>
      <dgm:t>
        <a:bodyPr/>
        <a:lstStyle/>
        <a:p>
          <a:endParaRPr lang="en-US"/>
        </a:p>
      </dgm:t>
    </dgm:pt>
    <dgm:pt modelId="{2CA97EFE-AC4A-4681-B24E-BB2B8CD84D69}" type="sibTrans" cxnId="{DF140F68-ACE1-4334-A4C9-5BF1BF69E4C4}">
      <dgm:prSet/>
      <dgm:spPr/>
      <dgm:t>
        <a:bodyPr/>
        <a:lstStyle/>
        <a:p>
          <a:endParaRPr lang="en-US"/>
        </a:p>
      </dgm:t>
    </dgm:pt>
    <dgm:pt modelId="{D20C5344-D4FE-43A9-9253-30DFF65E5289}">
      <dgm:prSet/>
      <dgm:spPr/>
      <dgm:t>
        <a:bodyPr/>
        <a:lstStyle/>
        <a:p>
          <a:r>
            <a:rPr lang="en-GB" dirty="0"/>
            <a:t>Social Media</a:t>
          </a:r>
          <a:endParaRPr lang="en-US" dirty="0"/>
        </a:p>
      </dgm:t>
    </dgm:pt>
    <dgm:pt modelId="{0FA32C3B-1467-4707-AF11-474B0AF4AB11}" type="parTrans" cxnId="{E1823098-0FAE-455B-8BB4-CDE04DADCD01}">
      <dgm:prSet/>
      <dgm:spPr/>
      <dgm:t>
        <a:bodyPr/>
        <a:lstStyle/>
        <a:p>
          <a:endParaRPr lang="en-GB"/>
        </a:p>
      </dgm:t>
    </dgm:pt>
    <dgm:pt modelId="{E6543F58-7741-4F30-90E2-2691347BC5B7}" type="sibTrans" cxnId="{E1823098-0FAE-455B-8BB4-CDE04DADCD01}">
      <dgm:prSet/>
      <dgm:spPr/>
      <dgm:t>
        <a:bodyPr/>
        <a:lstStyle/>
        <a:p>
          <a:endParaRPr lang="en-GB"/>
        </a:p>
      </dgm:t>
    </dgm:pt>
    <dgm:pt modelId="{B7C4B258-CF63-41B1-8039-A698764923BA}" type="pres">
      <dgm:prSet presAssocID="{EF096A14-42F1-4BC0-8DD9-A07B5E6E8053}" presName="diagram" presStyleCnt="0">
        <dgm:presLayoutVars>
          <dgm:dir/>
          <dgm:resizeHandles val="exact"/>
        </dgm:presLayoutVars>
      </dgm:prSet>
      <dgm:spPr/>
    </dgm:pt>
    <dgm:pt modelId="{15C8B1A2-D59C-4E2F-BA93-D9F7A4798ABB}" type="pres">
      <dgm:prSet presAssocID="{7B3C187C-C47D-46D6-801F-A4A7D47521EF}" presName="node" presStyleLbl="node1" presStyleIdx="0" presStyleCnt="6">
        <dgm:presLayoutVars>
          <dgm:bulletEnabled val="1"/>
        </dgm:presLayoutVars>
      </dgm:prSet>
      <dgm:spPr/>
    </dgm:pt>
    <dgm:pt modelId="{757AA68F-A129-4204-9AFC-4EC7C4375804}" type="pres">
      <dgm:prSet presAssocID="{2F2DE13B-C982-40BC-A5F3-9F454571B256}" presName="sibTrans" presStyleCnt="0"/>
      <dgm:spPr/>
    </dgm:pt>
    <dgm:pt modelId="{56554744-383F-4B01-ABE8-C3226CFB4A72}" type="pres">
      <dgm:prSet presAssocID="{C1CF980C-40DA-4649-9865-4E3665AF98B5}" presName="node" presStyleLbl="node1" presStyleIdx="1" presStyleCnt="6">
        <dgm:presLayoutVars>
          <dgm:bulletEnabled val="1"/>
        </dgm:presLayoutVars>
      </dgm:prSet>
      <dgm:spPr/>
    </dgm:pt>
    <dgm:pt modelId="{E23310E3-2523-433F-AF4B-38533A394EA8}" type="pres">
      <dgm:prSet presAssocID="{7BDB67C6-4B91-4103-9ED2-B0999300F947}" presName="sibTrans" presStyleCnt="0"/>
      <dgm:spPr/>
    </dgm:pt>
    <dgm:pt modelId="{9BF30FAC-B278-4F7E-A908-B9DE30F67360}" type="pres">
      <dgm:prSet presAssocID="{29F3D59C-C087-4F5A-AF13-C06A8A923D1C}" presName="node" presStyleLbl="node1" presStyleIdx="2" presStyleCnt="6">
        <dgm:presLayoutVars>
          <dgm:bulletEnabled val="1"/>
        </dgm:presLayoutVars>
      </dgm:prSet>
      <dgm:spPr/>
    </dgm:pt>
    <dgm:pt modelId="{AC51695D-4293-45E5-B54B-C8EF75964779}" type="pres">
      <dgm:prSet presAssocID="{E70D2F5E-C5D8-4F64-BD91-85F16368F48C}" presName="sibTrans" presStyleCnt="0"/>
      <dgm:spPr/>
    </dgm:pt>
    <dgm:pt modelId="{43A9EC0C-1675-4BCC-85DA-2E2AD69132CC}" type="pres">
      <dgm:prSet presAssocID="{8D375B9C-A562-4899-9978-E0E77A39065A}" presName="node" presStyleLbl="node1" presStyleIdx="3" presStyleCnt="6">
        <dgm:presLayoutVars>
          <dgm:bulletEnabled val="1"/>
        </dgm:presLayoutVars>
      </dgm:prSet>
      <dgm:spPr/>
    </dgm:pt>
    <dgm:pt modelId="{8696BA08-6B6B-4A49-B129-D29CC3058B37}" type="pres">
      <dgm:prSet presAssocID="{517361E5-E827-4A43-B597-AD357A0BE428}" presName="sibTrans" presStyleCnt="0"/>
      <dgm:spPr/>
    </dgm:pt>
    <dgm:pt modelId="{5B1C098D-B1CC-43B4-B209-A6B918DB017A}" type="pres">
      <dgm:prSet presAssocID="{A052C969-862A-473E-B622-9AF467F64267}" presName="node" presStyleLbl="node1" presStyleIdx="4" presStyleCnt="6">
        <dgm:presLayoutVars>
          <dgm:bulletEnabled val="1"/>
        </dgm:presLayoutVars>
      </dgm:prSet>
      <dgm:spPr/>
    </dgm:pt>
    <dgm:pt modelId="{82031761-952F-4924-886F-36265E87433C}" type="pres">
      <dgm:prSet presAssocID="{2CA97EFE-AC4A-4681-B24E-BB2B8CD84D69}" presName="sibTrans" presStyleCnt="0"/>
      <dgm:spPr/>
    </dgm:pt>
    <dgm:pt modelId="{44F6211B-4D6B-44D3-90B5-561399AA6AA1}" type="pres">
      <dgm:prSet presAssocID="{D20C5344-D4FE-43A9-9253-30DFF65E5289}" presName="node" presStyleLbl="node1" presStyleIdx="5" presStyleCnt="6">
        <dgm:presLayoutVars>
          <dgm:bulletEnabled val="1"/>
        </dgm:presLayoutVars>
      </dgm:prSet>
      <dgm:spPr/>
    </dgm:pt>
  </dgm:ptLst>
  <dgm:cxnLst>
    <dgm:cxn modelId="{7CC42A01-1FBE-4BD9-BF1C-11217794BE06}" srcId="{EF096A14-42F1-4BC0-8DD9-A07B5E6E8053}" destId="{7B3C187C-C47D-46D6-801F-A4A7D47521EF}" srcOrd="0" destOrd="0" parTransId="{34A7A181-112D-40C9-97B8-73F2005DC0E9}" sibTransId="{2F2DE13B-C982-40BC-A5F3-9F454571B256}"/>
    <dgm:cxn modelId="{4D592308-730A-49DF-8CCE-50BC470DADA4}" srcId="{EF096A14-42F1-4BC0-8DD9-A07B5E6E8053}" destId="{29F3D59C-C087-4F5A-AF13-C06A8A923D1C}" srcOrd="2" destOrd="0" parTransId="{F5E0E657-FA72-42C8-A450-D64B2BC38401}" sibTransId="{E70D2F5E-C5D8-4F64-BD91-85F16368F48C}"/>
    <dgm:cxn modelId="{D2EB6A08-7D27-47C8-B4DA-F275B57874A2}" type="presOf" srcId="{EF096A14-42F1-4BC0-8DD9-A07B5E6E8053}" destId="{B7C4B258-CF63-41B1-8039-A698764923BA}" srcOrd="0" destOrd="0" presId="urn:microsoft.com/office/officeart/2005/8/layout/default"/>
    <dgm:cxn modelId="{6FFC0B3F-9235-4315-AEBB-6844B6089861}" type="presOf" srcId="{A052C969-862A-473E-B622-9AF467F64267}" destId="{5B1C098D-B1CC-43B4-B209-A6B918DB017A}" srcOrd="0" destOrd="0" presId="urn:microsoft.com/office/officeart/2005/8/layout/default"/>
    <dgm:cxn modelId="{DF140F68-ACE1-4334-A4C9-5BF1BF69E4C4}" srcId="{EF096A14-42F1-4BC0-8DD9-A07B5E6E8053}" destId="{A052C969-862A-473E-B622-9AF467F64267}" srcOrd="4" destOrd="0" parTransId="{E3DB3A67-3ABC-41CB-AC70-1152ED9082C5}" sibTransId="{2CA97EFE-AC4A-4681-B24E-BB2B8CD84D69}"/>
    <dgm:cxn modelId="{C6ED3A85-E8AD-4852-97B3-007A697C9244}" type="presOf" srcId="{D20C5344-D4FE-43A9-9253-30DFF65E5289}" destId="{44F6211B-4D6B-44D3-90B5-561399AA6AA1}" srcOrd="0" destOrd="0" presId="urn:microsoft.com/office/officeart/2005/8/layout/default"/>
    <dgm:cxn modelId="{E1823098-0FAE-455B-8BB4-CDE04DADCD01}" srcId="{EF096A14-42F1-4BC0-8DD9-A07B5E6E8053}" destId="{D20C5344-D4FE-43A9-9253-30DFF65E5289}" srcOrd="5" destOrd="0" parTransId="{0FA32C3B-1467-4707-AF11-474B0AF4AB11}" sibTransId="{E6543F58-7741-4F30-90E2-2691347BC5B7}"/>
    <dgm:cxn modelId="{FC0AFC98-20C9-46C5-949D-B8A14E7A04C3}" type="presOf" srcId="{7B3C187C-C47D-46D6-801F-A4A7D47521EF}" destId="{15C8B1A2-D59C-4E2F-BA93-D9F7A4798ABB}" srcOrd="0" destOrd="0" presId="urn:microsoft.com/office/officeart/2005/8/layout/default"/>
    <dgm:cxn modelId="{E5AC159F-68FD-46C1-B39D-19AD00713ECF}" type="presOf" srcId="{29F3D59C-C087-4F5A-AF13-C06A8A923D1C}" destId="{9BF30FAC-B278-4F7E-A908-B9DE30F67360}" srcOrd="0" destOrd="0" presId="urn:microsoft.com/office/officeart/2005/8/layout/default"/>
    <dgm:cxn modelId="{9F4B49CF-8F41-498A-B159-FAB0E769A29D}" srcId="{EF096A14-42F1-4BC0-8DD9-A07B5E6E8053}" destId="{C1CF980C-40DA-4649-9865-4E3665AF98B5}" srcOrd="1" destOrd="0" parTransId="{228C7062-9C4D-441E-A045-72A32867E9E8}" sibTransId="{7BDB67C6-4B91-4103-9ED2-B0999300F947}"/>
    <dgm:cxn modelId="{38064AD4-E810-4614-BAD8-50B4B9CAA9D0}" type="presOf" srcId="{C1CF980C-40DA-4649-9865-4E3665AF98B5}" destId="{56554744-383F-4B01-ABE8-C3226CFB4A72}" srcOrd="0" destOrd="0" presId="urn:microsoft.com/office/officeart/2005/8/layout/default"/>
    <dgm:cxn modelId="{C1363BE9-2748-4241-A33C-E5F0F357ED60}" srcId="{EF096A14-42F1-4BC0-8DD9-A07B5E6E8053}" destId="{8D375B9C-A562-4899-9978-E0E77A39065A}" srcOrd="3" destOrd="0" parTransId="{68BAC54C-A988-483C-9D75-AADEE3814D4D}" sibTransId="{517361E5-E827-4A43-B597-AD357A0BE428}"/>
    <dgm:cxn modelId="{94AF9CF0-42C6-4EA0-B8DE-4A57FBCE477F}" type="presOf" srcId="{8D375B9C-A562-4899-9978-E0E77A39065A}" destId="{43A9EC0C-1675-4BCC-85DA-2E2AD69132CC}" srcOrd="0" destOrd="0" presId="urn:microsoft.com/office/officeart/2005/8/layout/default"/>
    <dgm:cxn modelId="{2A833E6F-C972-4132-9839-2A9626630FF7}" type="presParOf" srcId="{B7C4B258-CF63-41B1-8039-A698764923BA}" destId="{15C8B1A2-D59C-4E2F-BA93-D9F7A4798ABB}" srcOrd="0" destOrd="0" presId="urn:microsoft.com/office/officeart/2005/8/layout/default"/>
    <dgm:cxn modelId="{9C030160-BB7E-4D58-945E-B2329910DF68}" type="presParOf" srcId="{B7C4B258-CF63-41B1-8039-A698764923BA}" destId="{757AA68F-A129-4204-9AFC-4EC7C4375804}" srcOrd="1" destOrd="0" presId="urn:microsoft.com/office/officeart/2005/8/layout/default"/>
    <dgm:cxn modelId="{0CE661B8-2D5B-4BD5-AA4E-792DC02FB474}" type="presParOf" srcId="{B7C4B258-CF63-41B1-8039-A698764923BA}" destId="{56554744-383F-4B01-ABE8-C3226CFB4A72}" srcOrd="2" destOrd="0" presId="urn:microsoft.com/office/officeart/2005/8/layout/default"/>
    <dgm:cxn modelId="{FDCAE122-AB82-4910-8659-F5DE6FB0DB21}" type="presParOf" srcId="{B7C4B258-CF63-41B1-8039-A698764923BA}" destId="{E23310E3-2523-433F-AF4B-38533A394EA8}" srcOrd="3" destOrd="0" presId="urn:microsoft.com/office/officeart/2005/8/layout/default"/>
    <dgm:cxn modelId="{3982BFDF-8C23-427B-B7AE-122ED8DBC61F}" type="presParOf" srcId="{B7C4B258-CF63-41B1-8039-A698764923BA}" destId="{9BF30FAC-B278-4F7E-A908-B9DE30F67360}" srcOrd="4" destOrd="0" presId="urn:microsoft.com/office/officeart/2005/8/layout/default"/>
    <dgm:cxn modelId="{91A42D57-BF8C-4AFF-BA57-A204D76FED89}" type="presParOf" srcId="{B7C4B258-CF63-41B1-8039-A698764923BA}" destId="{AC51695D-4293-45E5-B54B-C8EF75964779}" srcOrd="5" destOrd="0" presId="urn:microsoft.com/office/officeart/2005/8/layout/default"/>
    <dgm:cxn modelId="{117A4EC0-7D57-4704-B7C3-61B3CDC3836F}" type="presParOf" srcId="{B7C4B258-CF63-41B1-8039-A698764923BA}" destId="{43A9EC0C-1675-4BCC-85DA-2E2AD69132CC}" srcOrd="6" destOrd="0" presId="urn:microsoft.com/office/officeart/2005/8/layout/default"/>
    <dgm:cxn modelId="{614F607C-499B-4CC2-A39C-CFED1CDF907F}" type="presParOf" srcId="{B7C4B258-CF63-41B1-8039-A698764923BA}" destId="{8696BA08-6B6B-4A49-B129-D29CC3058B37}" srcOrd="7" destOrd="0" presId="urn:microsoft.com/office/officeart/2005/8/layout/default"/>
    <dgm:cxn modelId="{B0E658E6-5F2E-41A3-96C6-9B79E19D7937}" type="presParOf" srcId="{B7C4B258-CF63-41B1-8039-A698764923BA}" destId="{5B1C098D-B1CC-43B4-B209-A6B918DB017A}" srcOrd="8" destOrd="0" presId="urn:microsoft.com/office/officeart/2005/8/layout/default"/>
    <dgm:cxn modelId="{4E088403-478C-45B1-9F9D-171790B7389A}" type="presParOf" srcId="{B7C4B258-CF63-41B1-8039-A698764923BA}" destId="{82031761-952F-4924-886F-36265E87433C}" srcOrd="9" destOrd="0" presId="urn:microsoft.com/office/officeart/2005/8/layout/default"/>
    <dgm:cxn modelId="{CA33EF99-2942-4F58-B43D-6169FE78A98D}" type="presParOf" srcId="{B7C4B258-CF63-41B1-8039-A698764923BA}" destId="{44F6211B-4D6B-44D3-90B5-561399AA6AA1}"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A888075-C557-44CB-960E-7B1B7241C86F}"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2CC730E2-F545-4491-9AE0-D15D69A6473A}">
      <dgm:prSet/>
      <dgm:spPr/>
      <dgm:t>
        <a:bodyPr/>
        <a:lstStyle/>
        <a:p>
          <a:r>
            <a:rPr lang="en-GB" dirty="0"/>
            <a:t>Absence note/inform the office</a:t>
          </a:r>
          <a:endParaRPr lang="en-US" dirty="0"/>
        </a:p>
      </dgm:t>
    </dgm:pt>
    <dgm:pt modelId="{0933351E-5767-4B1A-A715-ED9976C1DB06}" type="parTrans" cxnId="{2EAD3802-7C34-46B1-9C27-72DD3A9CA386}">
      <dgm:prSet/>
      <dgm:spPr/>
      <dgm:t>
        <a:bodyPr/>
        <a:lstStyle/>
        <a:p>
          <a:endParaRPr lang="en-US"/>
        </a:p>
      </dgm:t>
    </dgm:pt>
    <dgm:pt modelId="{6A6D4891-B3C5-47B4-9F25-40A8A7109BA3}" type="sibTrans" cxnId="{2EAD3802-7C34-46B1-9C27-72DD3A9CA386}">
      <dgm:prSet/>
      <dgm:spPr/>
      <dgm:t>
        <a:bodyPr/>
        <a:lstStyle/>
        <a:p>
          <a:endParaRPr lang="en-US"/>
        </a:p>
      </dgm:t>
    </dgm:pt>
    <dgm:pt modelId="{DA29F144-E8C0-4D5E-BD31-CE19F50341A6}">
      <dgm:prSet/>
      <dgm:spPr/>
      <dgm:t>
        <a:bodyPr/>
        <a:lstStyle/>
        <a:p>
          <a:r>
            <a:rPr lang="en-GB" dirty="0"/>
            <a:t>Form tutors will contact you if a student has been absent for more than 3 consecutive days </a:t>
          </a:r>
          <a:endParaRPr lang="en-US" dirty="0"/>
        </a:p>
      </dgm:t>
    </dgm:pt>
    <dgm:pt modelId="{EA771D24-2ACF-49A0-A38D-996E50FE1D01}" type="parTrans" cxnId="{6B50C2D8-BB09-4B28-B23B-D099938AB23C}">
      <dgm:prSet/>
      <dgm:spPr/>
      <dgm:t>
        <a:bodyPr/>
        <a:lstStyle/>
        <a:p>
          <a:endParaRPr lang="en-US"/>
        </a:p>
      </dgm:t>
    </dgm:pt>
    <dgm:pt modelId="{4E6B6482-2CB4-4D34-9D90-C69166DC07D7}" type="sibTrans" cxnId="{6B50C2D8-BB09-4B28-B23B-D099938AB23C}">
      <dgm:prSet/>
      <dgm:spPr/>
      <dgm:t>
        <a:bodyPr/>
        <a:lstStyle/>
        <a:p>
          <a:endParaRPr lang="en-US"/>
        </a:p>
      </dgm:t>
    </dgm:pt>
    <dgm:pt modelId="{4C98F7B7-FFE8-4337-B9B5-4C41DBFD6BB4}">
      <dgm:prSet/>
      <dgm:spPr/>
      <dgm:t>
        <a:bodyPr/>
        <a:lstStyle/>
        <a:p>
          <a:r>
            <a:rPr lang="en-GB" dirty="0"/>
            <a:t>Holidays during term time are strongly discouraged</a:t>
          </a:r>
          <a:endParaRPr lang="en-US" dirty="0"/>
        </a:p>
      </dgm:t>
    </dgm:pt>
    <dgm:pt modelId="{181708D4-0C1A-4D0D-B559-1B14FF4F6D67}" type="parTrans" cxnId="{C56A9F6F-4FC8-41E3-BDCA-9BAE85006C06}">
      <dgm:prSet/>
      <dgm:spPr/>
      <dgm:t>
        <a:bodyPr/>
        <a:lstStyle/>
        <a:p>
          <a:endParaRPr lang="en-US"/>
        </a:p>
      </dgm:t>
    </dgm:pt>
    <dgm:pt modelId="{AED9E458-FC88-4D0E-98B3-D8B6A9E538D8}" type="sibTrans" cxnId="{C56A9F6F-4FC8-41E3-BDCA-9BAE85006C06}">
      <dgm:prSet/>
      <dgm:spPr/>
      <dgm:t>
        <a:bodyPr/>
        <a:lstStyle/>
        <a:p>
          <a:endParaRPr lang="en-US"/>
        </a:p>
      </dgm:t>
    </dgm:pt>
    <dgm:pt modelId="{84EF5472-099F-4092-B68A-4B3C3D70B8A1}" type="pres">
      <dgm:prSet presAssocID="{FA888075-C557-44CB-960E-7B1B7241C86F}" presName="vert0" presStyleCnt="0">
        <dgm:presLayoutVars>
          <dgm:dir/>
          <dgm:animOne val="branch"/>
          <dgm:animLvl val="lvl"/>
        </dgm:presLayoutVars>
      </dgm:prSet>
      <dgm:spPr/>
    </dgm:pt>
    <dgm:pt modelId="{FFCF9B45-D47E-4F60-A4A2-6F06CC93E434}" type="pres">
      <dgm:prSet presAssocID="{2CC730E2-F545-4491-9AE0-D15D69A6473A}" presName="thickLine" presStyleLbl="alignNode1" presStyleIdx="0" presStyleCnt="3"/>
      <dgm:spPr/>
    </dgm:pt>
    <dgm:pt modelId="{42605481-525D-45F3-83C6-D1EAEDAD6312}" type="pres">
      <dgm:prSet presAssocID="{2CC730E2-F545-4491-9AE0-D15D69A6473A}" presName="horz1" presStyleCnt="0"/>
      <dgm:spPr/>
    </dgm:pt>
    <dgm:pt modelId="{B3AC759C-0A5A-4157-84FD-6453082A156E}" type="pres">
      <dgm:prSet presAssocID="{2CC730E2-F545-4491-9AE0-D15D69A6473A}" presName="tx1" presStyleLbl="revTx" presStyleIdx="0" presStyleCnt="3"/>
      <dgm:spPr/>
    </dgm:pt>
    <dgm:pt modelId="{BC75F137-C53E-446D-A28B-92C1982CB9B8}" type="pres">
      <dgm:prSet presAssocID="{2CC730E2-F545-4491-9AE0-D15D69A6473A}" presName="vert1" presStyleCnt="0"/>
      <dgm:spPr/>
    </dgm:pt>
    <dgm:pt modelId="{2E6719B6-CB36-4103-B4B2-22A4570425E7}" type="pres">
      <dgm:prSet presAssocID="{DA29F144-E8C0-4D5E-BD31-CE19F50341A6}" presName="thickLine" presStyleLbl="alignNode1" presStyleIdx="1" presStyleCnt="3"/>
      <dgm:spPr/>
    </dgm:pt>
    <dgm:pt modelId="{92484E24-080E-4EA0-820A-5FD9062E1C2D}" type="pres">
      <dgm:prSet presAssocID="{DA29F144-E8C0-4D5E-BD31-CE19F50341A6}" presName="horz1" presStyleCnt="0"/>
      <dgm:spPr/>
    </dgm:pt>
    <dgm:pt modelId="{31DB5A03-D1B5-4B95-A041-C7A4E0215BC0}" type="pres">
      <dgm:prSet presAssocID="{DA29F144-E8C0-4D5E-BD31-CE19F50341A6}" presName="tx1" presStyleLbl="revTx" presStyleIdx="1" presStyleCnt="3"/>
      <dgm:spPr/>
    </dgm:pt>
    <dgm:pt modelId="{66A41D5C-766F-47DB-92F7-2EDD682F8CD6}" type="pres">
      <dgm:prSet presAssocID="{DA29F144-E8C0-4D5E-BD31-CE19F50341A6}" presName="vert1" presStyleCnt="0"/>
      <dgm:spPr/>
    </dgm:pt>
    <dgm:pt modelId="{E015151B-F9FA-4869-A96E-AD4D57384215}" type="pres">
      <dgm:prSet presAssocID="{4C98F7B7-FFE8-4337-B9B5-4C41DBFD6BB4}" presName="thickLine" presStyleLbl="alignNode1" presStyleIdx="2" presStyleCnt="3"/>
      <dgm:spPr/>
    </dgm:pt>
    <dgm:pt modelId="{41268332-5824-47C1-9229-7DEE304263BD}" type="pres">
      <dgm:prSet presAssocID="{4C98F7B7-FFE8-4337-B9B5-4C41DBFD6BB4}" presName="horz1" presStyleCnt="0"/>
      <dgm:spPr/>
    </dgm:pt>
    <dgm:pt modelId="{544F1E10-AF2C-4873-9404-79C2E4904165}" type="pres">
      <dgm:prSet presAssocID="{4C98F7B7-FFE8-4337-B9B5-4C41DBFD6BB4}" presName="tx1" presStyleLbl="revTx" presStyleIdx="2" presStyleCnt="3"/>
      <dgm:spPr/>
    </dgm:pt>
    <dgm:pt modelId="{46BAD14D-8B1D-4DCC-8FA4-4B51852ACCDF}" type="pres">
      <dgm:prSet presAssocID="{4C98F7B7-FFE8-4337-B9B5-4C41DBFD6BB4}" presName="vert1" presStyleCnt="0"/>
      <dgm:spPr/>
    </dgm:pt>
  </dgm:ptLst>
  <dgm:cxnLst>
    <dgm:cxn modelId="{2EAD3802-7C34-46B1-9C27-72DD3A9CA386}" srcId="{FA888075-C557-44CB-960E-7B1B7241C86F}" destId="{2CC730E2-F545-4491-9AE0-D15D69A6473A}" srcOrd="0" destOrd="0" parTransId="{0933351E-5767-4B1A-A715-ED9976C1DB06}" sibTransId="{6A6D4891-B3C5-47B4-9F25-40A8A7109BA3}"/>
    <dgm:cxn modelId="{38BCF902-0B95-4599-85A0-AD4315BB8186}" type="presOf" srcId="{FA888075-C557-44CB-960E-7B1B7241C86F}" destId="{84EF5472-099F-4092-B68A-4B3C3D70B8A1}" srcOrd="0" destOrd="0" presId="urn:microsoft.com/office/officeart/2008/layout/LinedList"/>
    <dgm:cxn modelId="{E299541A-F98B-4B9C-883E-2CDC1EC317A2}" type="presOf" srcId="{2CC730E2-F545-4491-9AE0-D15D69A6473A}" destId="{B3AC759C-0A5A-4157-84FD-6453082A156E}" srcOrd="0" destOrd="0" presId="urn:microsoft.com/office/officeart/2008/layout/LinedList"/>
    <dgm:cxn modelId="{C05EDC4C-CA88-4D21-BB4A-7C0B9FD55144}" type="presOf" srcId="{4C98F7B7-FFE8-4337-B9B5-4C41DBFD6BB4}" destId="{544F1E10-AF2C-4873-9404-79C2E4904165}" srcOrd="0" destOrd="0" presId="urn:microsoft.com/office/officeart/2008/layout/LinedList"/>
    <dgm:cxn modelId="{C56A9F6F-4FC8-41E3-BDCA-9BAE85006C06}" srcId="{FA888075-C557-44CB-960E-7B1B7241C86F}" destId="{4C98F7B7-FFE8-4337-B9B5-4C41DBFD6BB4}" srcOrd="2" destOrd="0" parTransId="{181708D4-0C1A-4D0D-B559-1B14FF4F6D67}" sibTransId="{AED9E458-FC88-4D0E-98B3-D8B6A9E538D8}"/>
    <dgm:cxn modelId="{B687A683-95C6-491A-A806-AD25C7938968}" type="presOf" srcId="{DA29F144-E8C0-4D5E-BD31-CE19F50341A6}" destId="{31DB5A03-D1B5-4B95-A041-C7A4E0215BC0}" srcOrd="0" destOrd="0" presId="urn:microsoft.com/office/officeart/2008/layout/LinedList"/>
    <dgm:cxn modelId="{6B50C2D8-BB09-4B28-B23B-D099938AB23C}" srcId="{FA888075-C557-44CB-960E-7B1B7241C86F}" destId="{DA29F144-E8C0-4D5E-BD31-CE19F50341A6}" srcOrd="1" destOrd="0" parTransId="{EA771D24-2ACF-49A0-A38D-996E50FE1D01}" sibTransId="{4E6B6482-2CB4-4D34-9D90-C69166DC07D7}"/>
    <dgm:cxn modelId="{4C4DAFE9-E6C6-4679-8A59-0392A03BED08}" type="presParOf" srcId="{84EF5472-099F-4092-B68A-4B3C3D70B8A1}" destId="{FFCF9B45-D47E-4F60-A4A2-6F06CC93E434}" srcOrd="0" destOrd="0" presId="urn:microsoft.com/office/officeart/2008/layout/LinedList"/>
    <dgm:cxn modelId="{0704A193-CCC2-4698-8875-A2006558B46C}" type="presParOf" srcId="{84EF5472-099F-4092-B68A-4B3C3D70B8A1}" destId="{42605481-525D-45F3-83C6-D1EAEDAD6312}" srcOrd="1" destOrd="0" presId="urn:microsoft.com/office/officeart/2008/layout/LinedList"/>
    <dgm:cxn modelId="{4CB1ACFF-BF59-41F4-990A-5085F5AF1014}" type="presParOf" srcId="{42605481-525D-45F3-83C6-D1EAEDAD6312}" destId="{B3AC759C-0A5A-4157-84FD-6453082A156E}" srcOrd="0" destOrd="0" presId="urn:microsoft.com/office/officeart/2008/layout/LinedList"/>
    <dgm:cxn modelId="{84C0E923-60EB-4844-9318-5A41900FF2E2}" type="presParOf" srcId="{42605481-525D-45F3-83C6-D1EAEDAD6312}" destId="{BC75F137-C53E-446D-A28B-92C1982CB9B8}" srcOrd="1" destOrd="0" presId="urn:microsoft.com/office/officeart/2008/layout/LinedList"/>
    <dgm:cxn modelId="{7760F807-EE93-4F2E-828D-6B033A9E18B4}" type="presParOf" srcId="{84EF5472-099F-4092-B68A-4B3C3D70B8A1}" destId="{2E6719B6-CB36-4103-B4B2-22A4570425E7}" srcOrd="2" destOrd="0" presId="urn:microsoft.com/office/officeart/2008/layout/LinedList"/>
    <dgm:cxn modelId="{3A5D8F73-5F67-4DCC-9253-42B0651FF207}" type="presParOf" srcId="{84EF5472-099F-4092-B68A-4B3C3D70B8A1}" destId="{92484E24-080E-4EA0-820A-5FD9062E1C2D}" srcOrd="3" destOrd="0" presId="urn:microsoft.com/office/officeart/2008/layout/LinedList"/>
    <dgm:cxn modelId="{570E0B0B-636E-4A72-BAF1-2CA7B3107308}" type="presParOf" srcId="{92484E24-080E-4EA0-820A-5FD9062E1C2D}" destId="{31DB5A03-D1B5-4B95-A041-C7A4E0215BC0}" srcOrd="0" destOrd="0" presId="urn:microsoft.com/office/officeart/2008/layout/LinedList"/>
    <dgm:cxn modelId="{D3D66313-8405-4840-9749-8144988BBB9B}" type="presParOf" srcId="{92484E24-080E-4EA0-820A-5FD9062E1C2D}" destId="{66A41D5C-766F-47DB-92F7-2EDD682F8CD6}" srcOrd="1" destOrd="0" presId="urn:microsoft.com/office/officeart/2008/layout/LinedList"/>
    <dgm:cxn modelId="{03C6A777-F46B-4DCB-9A04-C2EE5F1A6831}" type="presParOf" srcId="{84EF5472-099F-4092-B68A-4B3C3D70B8A1}" destId="{E015151B-F9FA-4869-A96E-AD4D57384215}" srcOrd="4" destOrd="0" presId="urn:microsoft.com/office/officeart/2008/layout/LinedList"/>
    <dgm:cxn modelId="{C7416AFF-29EB-4AB4-83DB-95FBD53A6F95}" type="presParOf" srcId="{84EF5472-099F-4092-B68A-4B3C3D70B8A1}" destId="{41268332-5824-47C1-9229-7DEE304263BD}" srcOrd="5" destOrd="0" presId="urn:microsoft.com/office/officeart/2008/layout/LinedList"/>
    <dgm:cxn modelId="{7B7FA264-DFA8-467C-8C05-AD7154F2E350}" type="presParOf" srcId="{41268332-5824-47C1-9229-7DEE304263BD}" destId="{544F1E10-AF2C-4873-9404-79C2E4904165}" srcOrd="0" destOrd="0" presId="urn:microsoft.com/office/officeart/2008/layout/LinedList"/>
    <dgm:cxn modelId="{505828DE-E84C-4697-B63F-64E16361BA40}" type="presParOf" srcId="{41268332-5824-47C1-9229-7DEE304263BD}" destId="{46BAD14D-8B1D-4DCC-8FA4-4B51852ACCD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ED16A1-D7AC-4B9A-AB68-3E4EC4C9FE1B}">
      <dsp:nvSpPr>
        <dsp:cNvPr id="0" name=""/>
        <dsp:cNvSpPr/>
      </dsp:nvSpPr>
      <dsp:spPr>
        <a:xfrm>
          <a:off x="0" y="678960"/>
          <a:ext cx="8229600" cy="8505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416560" rIns="638708" bIns="142240" numCol="1" spcCol="1270" anchor="t" anchorCtr="0">
          <a:noAutofit/>
        </a:bodyPr>
        <a:lstStyle/>
        <a:p>
          <a:pPr marL="228600" lvl="1" indent="-228600" algn="l" defTabSz="889000">
            <a:lnSpc>
              <a:spcPct val="90000"/>
            </a:lnSpc>
            <a:spcBef>
              <a:spcPct val="0"/>
            </a:spcBef>
            <a:spcAft>
              <a:spcPct val="15000"/>
            </a:spcAft>
            <a:buChar char="•"/>
          </a:pPr>
          <a:r>
            <a:rPr lang="en-GB" sz="2000" kern="1200"/>
            <a:t>Mr M Dane</a:t>
          </a:r>
          <a:endParaRPr lang="en-US" sz="2000" kern="1200"/>
        </a:p>
      </dsp:txBody>
      <dsp:txXfrm>
        <a:off x="0" y="678960"/>
        <a:ext cx="8229600" cy="850500"/>
      </dsp:txXfrm>
    </dsp:sp>
    <dsp:sp modelId="{CBAB3225-201C-466C-8B83-EEB22F595B55}">
      <dsp:nvSpPr>
        <dsp:cNvPr id="0" name=""/>
        <dsp:cNvSpPr/>
      </dsp:nvSpPr>
      <dsp:spPr>
        <a:xfrm>
          <a:off x="411480" y="383759"/>
          <a:ext cx="5760720" cy="590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89000">
            <a:lnSpc>
              <a:spcPct val="90000"/>
            </a:lnSpc>
            <a:spcBef>
              <a:spcPct val="0"/>
            </a:spcBef>
            <a:spcAft>
              <a:spcPct val="35000"/>
            </a:spcAft>
            <a:buNone/>
          </a:pPr>
          <a:r>
            <a:rPr lang="en-GB" sz="2000" kern="1200"/>
            <a:t>Designated Teacher for Child Protection</a:t>
          </a:r>
          <a:endParaRPr lang="en-US" sz="2000" kern="1200"/>
        </a:p>
      </dsp:txBody>
      <dsp:txXfrm>
        <a:off x="440301" y="412580"/>
        <a:ext cx="5703078" cy="532758"/>
      </dsp:txXfrm>
    </dsp:sp>
    <dsp:sp modelId="{A9707A1D-823D-4571-9EF9-808E37BD3BF2}">
      <dsp:nvSpPr>
        <dsp:cNvPr id="0" name=""/>
        <dsp:cNvSpPr/>
      </dsp:nvSpPr>
      <dsp:spPr>
        <a:xfrm>
          <a:off x="0" y="1932660"/>
          <a:ext cx="8229600" cy="11655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416560" rIns="638708" bIns="142240" numCol="1" spcCol="1270" anchor="t" anchorCtr="0">
          <a:noAutofit/>
        </a:bodyPr>
        <a:lstStyle/>
        <a:p>
          <a:pPr marL="228600" lvl="1" indent="-228600" algn="l" defTabSz="889000">
            <a:lnSpc>
              <a:spcPct val="90000"/>
            </a:lnSpc>
            <a:spcBef>
              <a:spcPct val="0"/>
            </a:spcBef>
            <a:spcAft>
              <a:spcPct val="15000"/>
            </a:spcAft>
            <a:buChar char="•"/>
          </a:pPr>
          <a:r>
            <a:rPr lang="en-GB" sz="2000" kern="1200"/>
            <a:t>Mrs K Beckett</a:t>
          </a:r>
          <a:endParaRPr lang="en-US" sz="2000" kern="1200"/>
        </a:p>
        <a:p>
          <a:pPr marL="228600" lvl="1" indent="-228600" algn="l" defTabSz="889000">
            <a:lnSpc>
              <a:spcPct val="90000"/>
            </a:lnSpc>
            <a:spcBef>
              <a:spcPct val="0"/>
            </a:spcBef>
            <a:spcAft>
              <a:spcPct val="15000"/>
            </a:spcAft>
            <a:buChar char="•"/>
          </a:pPr>
          <a:r>
            <a:rPr lang="en-GB" sz="2000" kern="1200"/>
            <a:t>Miss E Collins</a:t>
          </a:r>
          <a:endParaRPr lang="en-US" sz="2000" kern="1200"/>
        </a:p>
      </dsp:txBody>
      <dsp:txXfrm>
        <a:off x="0" y="1932660"/>
        <a:ext cx="8229600" cy="1165500"/>
      </dsp:txXfrm>
    </dsp:sp>
    <dsp:sp modelId="{5DD90DC2-FD26-4BBC-B1F5-9F7380106D87}">
      <dsp:nvSpPr>
        <dsp:cNvPr id="0" name=""/>
        <dsp:cNvSpPr/>
      </dsp:nvSpPr>
      <dsp:spPr>
        <a:xfrm>
          <a:off x="411480" y="1637460"/>
          <a:ext cx="5760720" cy="590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89000">
            <a:lnSpc>
              <a:spcPct val="90000"/>
            </a:lnSpc>
            <a:spcBef>
              <a:spcPct val="0"/>
            </a:spcBef>
            <a:spcAft>
              <a:spcPct val="35000"/>
            </a:spcAft>
            <a:buNone/>
          </a:pPr>
          <a:r>
            <a:rPr lang="en-GB" sz="2000" kern="1200"/>
            <a:t>Deputy Designated Teacher for Child Protection</a:t>
          </a:r>
          <a:endParaRPr lang="en-US" sz="2000" kern="1200"/>
        </a:p>
      </dsp:txBody>
      <dsp:txXfrm>
        <a:off x="440301" y="1666281"/>
        <a:ext cx="5703078" cy="532758"/>
      </dsp:txXfrm>
    </dsp:sp>
    <dsp:sp modelId="{FF1C8527-A506-40A3-B953-6E0D10A56EEE}">
      <dsp:nvSpPr>
        <dsp:cNvPr id="0" name=""/>
        <dsp:cNvSpPr/>
      </dsp:nvSpPr>
      <dsp:spPr>
        <a:xfrm>
          <a:off x="0" y="3501360"/>
          <a:ext cx="8229600" cy="504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09ECFB-3E3D-4C2C-ACEE-E3B935E00A2E}">
      <dsp:nvSpPr>
        <dsp:cNvPr id="0" name=""/>
        <dsp:cNvSpPr/>
      </dsp:nvSpPr>
      <dsp:spPr>
        <a:xfrm>
          <a:off x="411480" y="3206160"/>
          <a:ext cx="5760720" cy="590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89000">
            <a:lnSpc>
              <a:spcPct val="90000"/>
            </a:lnSpc>
            <a:spcBef>
              <a:spcPct val="0"/>
            </a:spcBef>
            <a:spcAft>
              <a:spcPct val="35000"/>
            </a:spcAft>
            <a:buNone/>
          </a:pPr>
          <a:r>
            <a:rPr lang="en-GB" sz="2000" kern="1200" dirty="0"/>
            <a:t>Principal – Mrs N Stevenson</a:t>
          </a:r>
          <a:endParaRPr lang="en-US" sz="2000" kern="1200" dirty="0"/>
        </a:p>
      </dsp:txBody>
      <dsp:txXfrm>
        <a:off x="440301" y="3234981"/>
        <a:ext cx="5703078" cy="5327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C8B1A2-D59C-4E2F-BA93-D9F7A4798ABB}">
      <dsp:nvSpPr>
        <dsp:cNvPr id="0" name=""/>
        <dsp:cNvSpPr/>
      </dsp:nvSpPr>
      <dsp:spPr>
        <a:xfrm>
          <a:off x="0" y="522922"/>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SIMS App</a:t>
          </a:r>
        </a:p>
      </dsp:txBody>
      <dsp:txXfrm>
        <a:off x="0" y="522922"/>
        <a:ext cx="2571749" cy="1543050"/>
      </dsp:txXfrm>
    </dsp:sp>
    <dsp:sp modelId="{56554744-383F-4B01-ABE8-C3226CFB4A72}">
      <dsp:nvSpPr>
        <dsp:cNvPr id="0" name=""/>
        <dsp:cNvSpPr/>
      </dsp:nvSpPr>
      <dsp:spPr>
        <a:xfrm>
          <a:off x="2828925" y="522922"/>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dirty="0"/>
            <a:t>Email</a:t>
          </a:r>
          <a:endParaRPr lang="en-US" sz="3000" kern="1200" dirty="0"/>
        </a:p>
      </dsp:txBody>
      <dsp:txXfrm>
        <a:off x="2828925" y="522922"/>
        <a:ext cx="2571749" cy="1543050"/>
      </dsp:txXfrm>
    </dsp:sp>
    <dsp:sp modelId="{9BF30FAC-B278-4F7E-A908-B9DE30F67360}">
      <dsp:nvSpPr>
        <dsp:cNvPr id="0" name=""/>
        <dsp:cNvSpPr/>
      </dsp:nvSpPr>
      <dsp:spPr>
        <a:xfrm>
          <a:off x="5657849" y="522922"/>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a:t>Phonecall</a:t>
          </a:r>
          <a:endParaRPr lang="en-US" sz="3000" kern="1200"/>
        </a:p>
      </dsp:txBody>
      <dsp:txXfrm>
        <a:off x="5657849" y="522922"/>
        <a:ext cx="2571749" cy="1543050"/>
      </dsp:txXfrm>
    </dsp:sp>
    <dsp:sp modelId="{43A9EC0C-1675-4BCC-85DA-2E2AD69132CC}">
      <dsp:nvSpPr>
        <dsp:cNvPr id="0" name=""/>
        <dsp:cNvSpPr/>
      </dsp:nvSpPr>
      <dsp:spPr>
        <a:xfrm>
          <a:off x="0" y="2323147"/>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Text Messages</a:t>
          </a:r>
        </a:p>
      </dsp:txBody>
      <dsp:txXfrm>
        <a:off x="0" y="2323147"/>
        <a:ext cx="2571749" cy="1543050"/>
      </dsp:txXfrm>
    </dsp:sp>
    <dsp:sp modelId="{5B1C098D-B1CC-43B4-B209-A6B918DB017A}">
      <dsp:nvSpPr>
        <dsp:cNvPr id="0" name=""/>
        <dsp:cNvSpPr/>
      </dsp:nvSpPr>
      <dsp:spPr>
        <a:xfrm>
          <a:off x="2828925" y="2323147"/>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dirty="0"/>
            <a:t>Parent Consultations</a:t>
          </a:r>
          <a:endParaRPr lang="en-US" sz="3000" kern="1200" dirty="0"/>
        </a:p>
      </dsp:txBody>
      <dsp:txXfrm>
        <a:off x="2828925" y="2323147"/>
        <a:ext cx="2571749" cy="1543050"/>
      </dsp:txXfrm>
    </dsp:sp>
    <dsp:sp modelId="{44F6211B-4D6B-44D3-90B5-561399AA6AA1}">
      <dsp:nvSpPr>
        <dsp:cNvPr id="0" name=""/>
        <dsp:cNvSpPr/>
      </dsp:nvSpPr>
      <dsp:spPr>
        <a:xfrm>
          <a:off x="5657849" y="2323147"/>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dirty="0"/>
            <a:t>Social Media</a:t>
          </a:r>
          <a:endParaRPr lang="en-US" sz="3000" kern="1200" dirty="0"/>
        </a:p>
      </dsp:txBody>
      <dsp:txXfrm>
        <a:off x="5657849" y="2323147"/>
        <a:ext cx="2571749" cy="15430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CF9B45-D47E-4F60-A4A2-6F06CC93E434}">
      <dsp:nvSpPr>
        <dsp:cNvPr id="0" name=""/>
        <dsp:cNvSpPr/>
      </dsp:nvSpPr>
      <dsp:spPr>
        <a:xfrm>
          <a:off x="0" y="2143"/>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AC759C-0A5A-4157-84FD-6453082A156E}">
      <dsp:nvSpPr>
        <dsp:cNvPr id="0" name=""/>
        <dsp:cNvSpPr/>
      </dsp:nvSpPr>
      <dsp:spPr>
        <a:xfrm>
          <a:off x="0" y="2143"/>
          <a:ext cx="8229600" cy="1461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GB" sz="3200" kern="1200" dirty="0"/>
            <a:t>Absence note/inform the office</a:t>
          </a:r>
          <a:endParaRPr lang="en-US" sz="3200" kern="1200" dirty="0"/>
        </a:p>
      </dsp:txBody>
      <dsp:txXfrm>
        <a:off x="0" y="2143"/>
        <a:ext cx="8229600" cy="1461611"/>
      </dsp:txXfrm>
    </dsp:sp>
    <dsp:sp modelId="{2E6719B6-CB36-4103-B4B2-22A4570425E7}">
      <dsp:nvSpPr>
        <dsp:cNvPr id="0" name=""/>
        <dsp:cNvSpPr/>
      </dsp:nvSpPr>
      <dsp:spPr>
        <a:xfrm>
          <a:off x="0" y="1463754"/>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DB5A03-D1B5-4B95-A041-C7A4E0215BC0}">
      <dsp:nvSpPr>
        <dsp:cNvPr id="0" name=""/>
        <dsp:cNvSpPr/>
      </dsp:nvSpPr>
      <dsp:spPr>
        <a:xfrm>
          <a:off x="0" y="1463754"/>
          <a:ext cx="8229600" cy="1461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GB" sz="3200" kern="1200" dirty="0"/>
            <a:t>Form tutors will contact you if a student has been absent for more than 3 consecutive days </a:t>
          </a:r>
          <a:endParaRPr lang="en-US" sz="3200" kern="1200" dirty="0"/>
        </a:p>
      </dsp:txBody>
      <dsp:txXfrm>
        <a:off x="0" y="1463754"/>
        <a:ext cx="8229600" cy="1461611"/>
      </dsp:txXfrm>
    </dsp:sp>
    <dsp:sp modelId="{E015151B-F9FA-4869-A96E-AD4D57384215}">
      <dsp:nvSpPr>
        <dsp:cNvPr id="0" name=""/>
        <dsp:cNvSpPr/>
      </dsp:nvSpPr>
      <dsp:spPr>
        <a:xfrm>
          <a:off x="0" y="2925365"/>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4F1E10-AF2C-4873-9404-79C2E4904165}">
      <dsp:nvSpPr>
        <dsp:cNvPr id="0" name=""/>
        <dsp:cNvSpPr/>
      </dsp:nvSpPr>
      <dsp:spPr>
        <a:xfrm>
          <a:off x="0" y="2925365"/>
          <a:ext cx="8229600" cy="1461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GB" sz="3200" kern="1200" dirty="0"/>
            <a:t>Holidays during term time are strongly discouraged</a:t>
          </a:r>
          <a:endParaRPr lang="en-US" sz="3200" kern="1200" dirty="0"/>
        </a:p>
      </dsp:txBody>
      <dsp:txXfrm>
        <a:off x="0" y="2925365"/>
        <a:ext cx="8229600" cy="1461611"/>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890665" cy="498395"/>
          </a:xfrm>
          <a:prstGeom prst="rect">
            <a:avLst/>
          </a:prstGeom>
        </p:spPr>
        <p:txBody>
          <a:bodyPr vert="horz" lIns="90727" tIns="45363" rIns="90727" bIns="45363" rtlCol="0"/>
          <a:lstStyle>
            <a:lvl1pPr algn="l">
              <a:defRPr sz="1200"/>
            </a:lvl1pPr>
          </a:lstStyle>
          <a:p>
            <a:endParaRPr lang="en-GB"/>
          </a:p>
        </p:txBody>
      </p:sp>
      <p:sp>
        <p:nvSpPr>
          <p:cNvPr id="3" name="Date Placeholder 2"/>
          <p:cNvSpPr>
            <a:spLocks noGrp="1"/>
          </p:cNvSpPr>
          <p:nvPr>
            <p:ph type="dt" idx="1"/>
          </p:nvPr>
        </p:nvSpPr>
        <p:spPr>
          <a:xfrm>
            <a:off x="3776866" y="1"/>
            <a:ext cx="2890665" cy="498395"/>
          </a:xfrm>
          <a:prstGeom prst="rect">
            <a:avLst/>
          </a:prstGeom>
        </p:spPr>
        <p:txBody>
          <a:bodyPr vert="horz" lIns="90727" tIns="45363" rIns="90727" bIns="45363" rtlCol="0"/>
          <a:lstStyle>
            <a:lvl1pPr algn="r">
              <a:defRPr sz="1200"/>
            </a:lvl1pPr>
          </a:lstStyle>
          <a:p>
            <a:fld id="{5DF61F1C-4C51-4928-B336-A4973449498D}" type="datetimeFigureOut">
              <a:rPr lang="en-GB" smtClean="0"/>
              <a:t>11/09/2025</a:t>
            </a:fld>
            <a:endParaRPr lang="en-GB"/>
          </a:p>
        </p:txBody>
      </p:sp>
      <p:sp>
        <p:nvSpPr>
          <p:cNvPr id="4" name="Slide Image Placeholder 3"/>
          <p:cNvSpPr>
            <a:spLocks noGrp="1" noRot="1" noChangeAspect="1"/>
          </p:cNvSpPr>
          <p:nvPr>
            <p:ph type="sldImg" idx="2"/>
          </p:nvPr>
        </p:nvSpPr>
        <p:spPr>
          <a:xfrm>
            <a:off x="1101725" y="1241425"/>
            <a:ext cx="4465638" cy="3349625"/>
          </a:xfrm>
          <a:prstGeom prst="rect">
            <a:avLst/>
          </a:prstGeom>
          <a:noFill/>
          <a:ln w="12700">
            <a:solidFill>
              <a:prstClr val="black"/>
            </a:solidFill>
          </a:ln>
        </p:spPr>
        <p:txBody>
          <a:bodyPr vert="horz" lIns="90727" tIns="45363" rIns="90727" bIns="45363" rtlCol="0" anchor="ctr"/>
          <a:lstStyle/>
          <a:p>
            <a:endParaRPr lang="en-GB"/>
          </a:p>
        </p:txBody>
      </p:sp>
      <p:sp>
        <p:nvSpPr>
          <p:cNvPr id="5" name="Notes Placeholder 4"/>
          <p:cNvSpPr>
            <a:spLocks noGrp="1"/>
          </p:cNvSpPr>
          <p:nvPr>
            <p:ph type="body" sz="quarter" idx="3"/>
          </p:nvPr>
        </p:nvSpPr>
        <p:spPr>
          <a:xfrm>
            <a:off x="666598" y="4777612"/>
            <a:ext cx="5335893" cy="3907800"/>
          </a:xfrm>
          <a:prstGeom prst="rect">
            <a:avLst/>
          </a:prstGeom>
        </p:spPr>
        <p:txBody>
          <a:bodyPr vert="horz" lIns="90727" tIns="45363" rIns="90727" bIns="4536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243"/>
            <a:ext cx="2890665" cy="498395"/>
          </a:xfrm>
          <a:prstGeom prst="rect">
            <a:avLst/>
          </a:prstGeom>
        </p:spPr>
        <p:txBody>
          <a:bodyPr vert="horz" lIns="90727" tIns="45363" rIns="90727" bIns="45363" rtlCol="0" anchor="b"/>
          <a:lstStyle>
            <a:lvl1pPr algn="l">
              <a:defRPr sz="1200"/>
            </a:lvl1pPr>
          </a:lstStyle>
          <a:p>
            <a:endParaRPr lang="en-GB"/>
          </a:p>
        </p:txBody>
      </p:sp>
      <p:sp>
        <p:nvSpPr>
          <p:cNvPr id="7" name="Slide Number Placeholder 6"/>
          <p:cNvSpPr>
            <a:spLocks noGrp="1"/>
          </p:cNvSpPr>
          <p:nvPr>
            <p:ph type="sldNum" sz="quarter" idx="5"/>
          </p:nvPr>
        </p:nvSpPr>
        <p:spPr>
          <a:xfrm>
            <a:off x="3776866" y="9428243"/>
            <a:ext cx="2890665" cy="498395"/>
          </a:xfrm>
          <a:prstGeom prst="rect">
            <a:avLst/>
          </a:prstGeom>
        </p:spPr>
        <p:txBody>
          <a:bodyPr vert="horz" lIns="90727" tIns="45363" rIns="90727" bIns="45363" rtlCol="0" anchor="b"/>
          <a:lstStyle>
            <a:lvl1pPr algn="r">
              <a:defRPr sz="1200"/>
            </a:lvl1pPr>
          </a:lstStyle>
          <a:p>
            <a:fld id="{37176315-A92F-4970-A441-3E97D99725A6}" type="slidenum">
              <a:rPr lang="en-GB" smtClean="0"/>
              <a:t>‹#›</a:t>
            </a:fld>
            <a:endParaRPr lang="en-GB"/>
          </a:p>
        </p:txBody>
      </p:sp>
    </p:spTree>
    <p:extLst>
      <p:ext uri="{BB962C8B-B14F-4D97-AF65-F5344CB8AC3E}">
        <p14:creationId xmlns:p14="http://schemas.microsoft.com/office/powerpoint/2010/main" val="3163083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HSLvital for parents to support young person and College on 5 yr 7yr journey.</a:t>
            </a:r>
          </a:p>
          <a:p>
            <a:r>
              <a:rPr lang="en-US" dirty="0"/>
              <a:t>Meet FT key pastoral link</a:t>
            </a:r>
            <a:endParaRPr lang="en-GB" dirty="0"/>
          </a:p>
        </p:txBody>
      </p:sp>
      <p:sp>
        <p:nvSpPr>
          <p:cNvPr id="4" name="Slide Number Placeholder 3"/>
          <p:cNvSpPr>
            <a:spLocks noGrp="1"/>
          </p:cNvSpPr>
          <p:nvPr>
            <p:ph type="sldNum" sz="quarter" idx="10"/>
          </p:nvPr>
        </p:nvSpPr>
        <p:spPr/>
        <p:txBody>
          <a:bodyPr/>
          <a:lstStyle/>
          <a:p>
            <a:pPr defTabSz="907268">
              <a:defRPr/>
            </a:pPr>
            <a:fld id="{7AA062D2-2AEF-476D-96AD-164B1F8572BC}" type="slidenum">
              <a:rPr lang="en-GB">
                <a:solidFill>
                  <a:prstClr val="black"/>
                </a:solidFill>
                <a:latin typeface="Calibri"/>
              </a:rPr>
              <a:pPr defTabSz="907268">
                <a:defRPr/>
              </a:pPr>
              <a:t>2</a:t>
            </a:fld>
            <a:endParaRPr lang="en-GB" dirty="0">
              <a:solidFill>
                <a:prstClr val="black"/>
              </a:solidFill>
              <a:latin typeface="Calibri"/>
            </a:endParaRPr>
          </a:p>
        </p:txBody>
      </p:sp>
    </p:spTree>
    <p:extLst>
      <p:ext uri="{BB962C8B-B14F-4D97-AF65-F5344CB8AC3E}">
        <p14:creationId xmlns:p14="http://schemas.microsoft.com/office/powerpoint/2010/main" val="4780201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A062D2-2AEF-476D-96AD-164B1F8572B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301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7176315-A92F-4970-A441-3E97D99725A6}" type="slidenum">
              <a:rPr lang="en-GB" smtClean="0"/>
              <a:t>13</a:t>
            </a:fld>
            <a:endParaRPr lang="en-GB"/>
          </a:p>
        </p:txBody>
      </p:sp>
    </p:spTree>
    <p:extLst>
      <p:ext uri="{BB962C8B-B14F-4D97-AF65-F5344CB8AC3E}">
        <p14:creationId xmlns:p14="http://schemas.microsoft.com/office/powerpoint/2010/main" val="1858374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defTabSz="907268">
              <a:defRPr/>
            </a:pPr>
            <a:fld id="{7AA062D2-2AEF-476D-96AD-164B1F8572BC}" type="slidenum">
              <a:rPr lang="en-GB">
                <a:solidFill>
                  <a:prstClr val="black"/>
                </a:solidFill>
                <a:latin typeface="Calibri"/>
              </a:rPr>
              <a:pPr defTabSz="907268">
                <a:defRPr/>
              </a:pPr>
              <a:t>21</a:t>
            </a:fld>
            <a:endParaRPr lang="en-GB" dirty="0">
              <a:solidFill>
                <a:prstClr val="black"/>
              </a:solidFill>
              <a:latin typeface="Calibri"/>
            </a:endParaRPr>
          </a:p>
        </p:txBody>
      </p:sp>
    </p:spTree>
    <p:extLst>
      <p:ext uri="{BB962C8B-B14F-4D97-AF65-F5344CB8AC3E}">
        <p14:creationId xmlns:p14="http://schemas.microsoft.com/office/powerpoint/2010/main" val="40413507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1338AE94-37D3-48BA-AEE4-91FD6B0F2880}" type="datetimeFigureOut">
              <a:rPr lang="en-GB" smtClean="0"/>
              <a:pPr/>
              <a:t>11/09/2025</a:t>
            </a:fld>
            <a:endParaRPr lang="en-GB"/>
          </a:p>
        </p:txBody>
      </p:sp>
      <p:sp>
        <p:nvSpPr>
          <p:cNvPr id="19" name="Footer Placeholder 18"/>
          <p:cNvSpPr>
            <a:spLocks noGrp="1"/>
          </p:cNvSpPr>
          <p:nvPr>
            <p:ph type="ftr" sz="quarter" idx="11"/>
          </p:nvPr>
        </p:nvSpPr>
        <p:spPr/>
        <p:txBody>
          <a:bodyPr/>
          <a:lstStyle/>
          <a:p>
            <a:endParaRPr lang="en-GB"/>
          </a:p>
        </p:txBody>
      </p:sp>
      <p:sp>
        <p:nvSpPr>
          <p:cNvPr id="27" name="Slide Number Placeholder 26"/>
          <p:cNvSpPr>
            <a:spLocks noGrp="1"/>
          </p:cNvSpPr>
          <p:nvPr>
            <p:ph type="sldNum" sz="quarter" idx="12"/>
          </p:nvPr>
        </p:nvSpPr>
        <p:spPr/>
        <p:txBody>
          <a:bodyPr/>
          <a:lstStyle/>
          <a:p>
            <a:fld id="{4930EF07-AE71-4A12-952B-8E0D8CB69748}"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338AE94-37D3-48BA-AEE4-91FD6B0F2880}" type="datetimeFigureOut">
              <a:rPr lang="en-GB" smtClean="0"/>
              <a:pPr/>
              <a:t>11/09/2025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930EF07-AE71-4A12-952B-8E0D8CB69748}"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338AE94-37D3-48BA-AEE4-91FD6B0F2880}" type="datetimeFigureOut">
              <a:rPr lang="en-GB" smtClean="0"/>
              <a:pPr/>
              <a:t>11/09/2025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930EF07-AE71-4A12-952B-8E0D8CB69748}"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338AE94-37D3-48BA-AEE4-91FD6B0F2880}" type="datetimeFigureOut">
              <a:rPr lang="en-GB" smtClean="0"/>
              <a:pPr/>
              <a:t>11/09/2025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930EF07-AE71-4A12-952B-8E0D8CB69748}"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338AE94-37D3-48BA-AEE4-91FD6B0F2880}" type="datetimeFigureOut">
              <a:rPr lang="en-GB" smtClean="0"/>
              <a:pPr/>
              <a:t>11/09/2025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930EF07-AE71-4A12-952B-8E0D8CB69748}"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1338AE94-37D3-48BA-AEE4-91FD6B0F2880}" type="datetimeFigureOut">
              <a:rPr lang="en-GB" smtClean="0"/>
              <a:pPr/>
              <a:t>11/09/2025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930EF07-AE71-4A12-952B-8E0D8CB69748}"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38AE94-37D3-48BA-AEE4-91FD6B0F2880}" type="datetimeFigureOut">
              <a:rPr lang="en-GB" smtClean="0"/>
              <a:pPr/>
              <a:t>11/09/2025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930EF07-AE71-4A12-952B-8E0D8CB69748}"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338AE94-37D3-48BA-AEE4-91FD6B0F2880}" type="datetimeFigureOut">
              <a:rPr lang="en-GB" smtClean="0"/>
              <a:pPr/>
              <a:t>11/09/2025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930EF07-AE71-4A12-952B-8E0D8CB69748}"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338AE94-37D3-48BA-AEE4-91FD6B0F2880}" type="datetimeFigureOut">
              <a:rPr lang="en-GB" smtClean="0"/>
              <a:pPr/>
              <a:t>11/09/2025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077200" y="6356350"/>
            <a:ext cx="609600" cy="365125"/>
          </a:xfrm>
        </p:spPr>
        <p:txBody>
          <a:bodyPr/>
          <a:lstStyle/>
          <a:p>
            <a:fld id="{4930EF07-AE71-4A12-952B-8E0D8CB69748}" type="slidenum">
              <a:rPr lang="en-GB" smtClean="0"/>
              <a:pPr/>
              <a:t>‹#›</a:t>
            </a:fld>
            <a:endParaRPr lang="en-GB"/>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338AE94-37D3-48BA-AEE4-91FD6B0F2880}" type="datetimeFigureOut">
              <a:rPr lang="en-GB" smtClean="0"/>
              <a:pPr/>
              <a:t>11/09/2025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930EF07-AE71-4A12-952B-8E0D8CB69748}"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338AE94-37D3-48BA-AEE4-91FD6B0F2880}" type="datetimeFigureOut">
              <a:rPr lang="en-GB" smtClean="0"/>
              <a:pPr/>
              <a:t>11/09/2025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930EF07-AE71-4A12-952B-8E0D8CB69748}"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338AE94-37D3-48BA-AEE4-91FD6B0F2880}" type="datetimeFigureOut">
              <a:rPr lang="en-GB" smtClean="0"/>
              <a:pPr/>
              <a:t>11/09/2025</a:t>
            </a:fld>
            <a:endParaRPr lang="en-GB"/>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930EF07-AE71-4A12-952B-8E0D8CB69748}" type="slidenum">
              <a:rPr lang="en-GB" smtClean="0"/>
              <a:pPr/>
              <a:t>‹#›</a:t>
            </a:fld>
            <a:endParaRPr lang="en-GB"/>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gif"/><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gif"/><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cypsp.hscni.net/youth-wellness-web/ewts/"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gif"/><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908720"/>
            <a:ext cx="7851648" cy="1828800"/>
          </a:xfrm>
        </p:spPr>
        <p:txBody>
          <a:bodyPr/>
          <a:lstStyle/>
          <a:p>
            <a:r>
              <a:rPr lang="en-GB" dirty="0"/>
              <a:t>Year 10</a:t>
            </a:r>
            <a:br>
              <a:rPr lang="en-GB" dirty="0"/>
            </a:br>
            <a:r>
              <a:rPr lang="en-GB" dirty="0"/>
              <a:t> Information Evening</a:t>
            </a:r>
          </a:p>
        </p:txBody>
      </p:sp>
      <p:sp>
        <p:nvSpPr>
          <p:cNvPr id="3" name="Subtitle 2"/>
          <p:cNvSpPr>
            <a:spLocks noGrp="1"/>
          </p:cNvSpPr>
          <p:nvPr>
            <p:ph type="subTitle" idx="1"/>
          </p:nvPr>
        </p:nvSpPr>
        <p:spPr/>
        <p:txBody>
          <a:bodyPr/>
          <a:lstStyle/>
          <a:p>
            <a:r>
              <a:rPr lang="en-GB" dirty="0"/>
              <a:t>Mr Hillis – Key Stage 3 Leader</a:t>
            </a:r>
          </a:p>
        </p:txBody>
      </p:sp>
      <p:pic>
        <p:nvPicPr>
          <p:cNvPr id="4" name="Picture 3">
            <a:extLst>
              <a:ext uri="{FF2B5EF4-FFF2-40B4-BE49-F238E27FC236}">
                <a16:creationId xmlns:a16="http://schemas.microsoft.com/office/drawing/2014/main" id="{691ACA94-6B06-425C-858A-2E4474AB98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04" y="4331485"/>
            <a:ext cx="2016224" cy="2384781"/>
          </a:xfrm>
          <a:prstGeom prst="rect">
            <a:avLst/>
          </a:prstGeom>
        </p:spPr>
      </p:pic>
      <p:pic>
        <p:nvPicPr>
          <p:cNvPr id="6" name="Picture 5" descr="Text&#10;&#10;Description automatically generated">
            <a:extLst>
              <a:ext uri="{FF2B5EF4-FFF2-40B4-BE49-F238E27FC236}">
                <a16:creationId xmlns:a16="http://schemas.microsoft.com/office/drawing/2014/main" id="{4DF4DF36-820D-43E5-8FDD-C2F4E4A5D0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75994" y="4708935"/>
            <a:ext cx="4084437" cy="160123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Autofit/>
          </a:bodyPr>
          <a:lstStyle/>
          <a:p>
            <a:pPr algn="ct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r>
              <a:rPr lang="en-GB" dirty="0"/>
              <a:t>Purpose of the Evening</a:t>
            </a:r>
          </a:p>
        </p:txBody>
      </p:sp>
      <p:sp>
        <p:nvSpPr>
          <p:cNvPr id="10" name="Content Placeholder 9"/>
          <p:cNvSpPr>
            <a:spLocks noGrp="1"/>
          </p:cNvSpPr>
          <p:nvPr>
            <p:ph idx="1"/>
          </p:nvPr>
        </p:nvSpPr>
        <p:spPr>
          <a:xfrm>
            <a:off x="457200" y="2132856"/>
            <a:ext cx="8229600" cy="4389120"/>
          </a:xfrm>
        </p:spPr>
        <p:txBody>
          <a:bodyPr>
            <a:normAutofit/>
          </a:bodyPr>
          <a:lstStyle/>
          <a:p>
            <a:pPr marL="0" indent="0">
              <a:buNone/>
            </a:pPr>
            <a:endParaRPr lang="en-US" sz="2400" dirty="0">
              <a:latin typeface="+mj-lt"/>
            </a:endParaRPr>
          </a:p>
          <a:p>
            <a:r>
              <a:rPr lang="en-US" sz="2400" dirty="0">
                <a:latin typeface="+mj-lt"/>
              </a:rPr>
              <a:t>An Introduction to Key Staff</a:t>
            </a:r>
          </a:p>
          <a:p>
            <a:endParaRPr lang="en-US" sz="2400" dirty="0">
              <a:latin typeface="+mj-lt"/>
            </a:endParaRPr>
          </a:p>
          <a:p>
            <a:r>
              <a:rPr lang="en-US" sz="2400" dirty="0">
                <a:latin typeface="+mj-lt"/>
              </a:rPr>
              <a:t>Teaching and Learning in Year 10</a:t>
            </a:r>
          </a:p>
          <a:p>
            <a:endParaRPr lang="en-US" sz="2400" dirty="0">
              <a:latin typeface="+mj-lt"/>
            </a:endParaRPr>
          </a:p>
          <a:p>
            <a:r>
              <a:rPr lang="en-US" sz="2400" dirty="0">
                <a:latin typeface="+mj-lt"/>
              </a:rPr>
              <a:t>Key Information and Dates for the Year Ahead</a:t>
            </a:r>
          </a:p>
          <a:p>
            <a:endParaRPr lang="en-US" sz="2400" dirty="0">
              <a:latin typeface="+mj-lt"/>
            </a:endParaRPr>
          </a:p>
          <a:p>
            <a:r>
              <a:rPr lang="en-US" sz="2400" dirty="0">
                <a:latin typeface="+mj-lt"/>
              </a:rPr>
              <a:t>Pastoral Care in the College</a:t>
            </a:r>
          </a:p>
          <a:p>
            <a:pPr marL="0" indent="0">
              <a:buNone/>
            </a:pPr>
            <a:endParaRPr lang="en-US" sz="2400" dirty="0">
              <a:latin typeface="+mj-lt"/>
            </a:endParaRPr>
          </a:p>
        </p:txBody>
      </p:sp>
      <p:pic>
        <p:nvPicPr>
          <p:cNvPr id="4" name="Picture 3">
            <a:extLst>
              <a:ext uri="{FF2B5EF4-FFF2-40B4-BE49-F238E27FC236}">
                <a16:creationId xmlns:a16="http://schemas.microsoft.com/office/drawing/2014/main" id="{DF11329E-4D50-441D-B0DA-A0F76D68F0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0352" y="5229200"/>
            <a:ext cx="1342568" cy="1587984"/>
          </a:xfrm>
          <a:prstGeom prst="rect">
            <a:avLst/>
          </a:prstGeom>
        </p:spPr>
      </p:pic>
    </p:spTree>
    <p:extLst>
      <p:ext uri="{BB962C8B-B14F-4D97-AF65-F5344CB8AC3E}">
        <p14:creationId xmlns:p14="http://schemas.microsoft.com/office/powerpoint/2010/main" val="510975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CDD16-F094-3C96-D2CB-E1C35F33AFE7}"/>
              </a:ext>
            </a:extLst>
          </p:cNvPr>
          <p:cNvSpPr>
            <a:spLocks noGrp="1"/>
          </p:cNvSpPr>
          <p:nvPr>
            <p:ph type="title"/>
          </p:nvPr>
        </p:nvSpPr>
        <p:spPr>
          <a:xfrm>
            <a:off x="1187624" y="404664"/>
            <a:ext cx="8229600" cy="1143000"/>
          </a:xfrm>
        </p:spPr>
        <p:txBody>
          <a:bodyPr/>
          <a:lstStyle/>
          <a:p>
            <a:r>
              <a:rPr lang="en-GB" dirty="0"/>
              <a:t>School Vision</a:t>
            </a:r>
          </a:p>
        </p:txBody>
      </p:sp>
      <p:sp>
        <p:nvSpPr>
          <p:cNvPr id="3" name="Content Placeholder 2">
            <a:extLst>
              <a:ext uri="{FF2B5EF4-FFF2-40B4-BE49-F238E27FC236}">
                <a16:creationId xmlns:a16="http://schemas.microsoft.com/office/drawing/2014/main" id="{C150643E-0111-1A40-6D41-6F000D1BCBC2}"/>
              </a:ext>
            </a:extLst>
          </p:cNvPr>
          <p:cNvSpPr>
            <a:spLocks noGrp="1"/>
          </p:cNvSpPr>
          <p:nvPr>
            <p:ph idx="1"/>
          </p:nvPr>
        </p:nvSpPr>
        <p:spPr/>
        <p:txBody>
          <a:bodyPr>
            <a:normAutofit fontScale="92500" lnSpcReduction="10000"/>
          </a:bodyPr>
          <a:lstStyle/>
          <a:p>
            <a:pPr algn="ctr"/>
            <a:r>
              <a:rPr lang="en-GB" dirty="0"/>
              <a:t>‘A forward-thinking school where all pupils are encouraged to achieve their aspirations and fulfil their potential in an inclusive, safe and caring community’</a:t>
            </a:r>
          </a:p>
          <a:p>
            <a:endParaRPr lang="en-GB" dirty="0"/>
          </a:p>
          <a:p>
            <a:r>
              <a:rPr lang="en-GB" dirty="0"/>
              <a:t>School Values</a:t>
            </a:r>
          </a:p>
          <a:p>
            <a:endParaRPr lang="en-GB" dirty="0"/>
          </a:p>
          <a:p>
            <a:pPr marL="0" indent="0">
              <a:buNone/>
            </a:pPr>
            <a:r>
              <a:rPr lang="en-GB" dirty="0"/>
              <a:t>R – Respect</a:t>
            </a:r>
          </a:p>
          <a:p>
            <a:pPr marL="0" indent="0">
              <a:buNone/>
            </a:pPr>
            <a:r>
              <a:rPr lang="en-GB" dirty="0"/>
              <a:t>E – Effort</a:t>
            </a:r>
          </a:p>
          <a:p>
            <a:pPr marL="0" indent="0">
              <a:buNone/>
            </a:pPr>
            <a:r>
              <a:rPr lang="en-GB" dirty="0"/>
              <a:t>A – Achievement</a:t>
            </a:r>
          </a:p>
          <a:p>
            <a:pPr marL="0" indent="0">
              <a:buNone/>
            </a:pPr>
            <a:r>
              <a:rPr lang="en-GB" dirty="0"/>
              <a:t>C – Community</a:t>
            </a:r>
          </a:p>
          <a:p>
            <a:pPr marL="0" indent="0">
              <a:buNone/>
            </a:pPr>
            <a:r>
              <a:rPr lang="en-GB" dirty="0"/>
              <a:t>H – Happiness</a:t>
            </a:r>
          </a:p>
        </p:txBody>
      </p:sp>
    </p:spTree>
    <p:extLst>
      <p:ext uri="{BB962C8B-B14F-4D97-AF65-F5344CB8AC3E}">
        <p14:creationId xmlns:p14="http://schemas.microsoft.com/office/powerpoint/2010/main" val="4054411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F4DE2-72A2-1B46-D638-A18D11DB276E}"/>
              </a:ext>
            </a:extLst>
          </p:cNvPr>
          <p:cNvSpPr>
            <a:spLocks noGrp="1"/>
          </p:cNvSpPr>
          <p:nvPr>
            <p:ph type="title"/>
          </p:nvPr>
        </p:nvSpPr>
        <p:spPr>
          <a:xfrm>
            <a:off x="1115616" y="404664"/>
            <a:ext cx="8305800" cy="1143000"/>
          </a:xfrm>
        </p:spPr>
        <p:txBody>
          <a:bodyPr/>
          <a:lstStyle/>
          <a:p>
            <a:r>
              <a:rPr lang="en-GB" dirty="0"/>
              <a:t>Three Expectations</a:t>
            </a:r>
          </a:p>
        </p:txBody>
      </p:sp>
      <p:graphicFrame>
        <p:nvGraphicFramePr>
          <p:cNvPr id="3" name="Table 2">
            <a:extLst>
              <a:ext uri="{FF2B5EF4-FFF2-40B4-BE49-F238E27FC236}">
                <a16:creationId xmlns:a16="http://schemas.microsoft.com/office/drawing/2014/main" id="{D814B225-889E-A04D-1939-74451E94DD9D}"/>
              </a:ext>
            </a:extLst>
          </p:cNvPr>
          <p:cNvGraphicFramePr>
            <a:graphicFrameLocks noGrp="1"/>
          </p:cNvGraphicFramePr>
          <p:nvPr/>
        </p:nvGraphicFramePr>
        <p:xfrm>
          <a:off x="179512" y="1847088"/>
          <a:ext cx="8712969" cy="4799145"/>
        </p:xfrm>
        <a:graphic>
          <a:graphicData uri="http://schemas.openxmlformats.org/drawingml/2006/table">
            <a:tbl>
              <a:tblPr firstRow="1" bandRow="1">
                <a:tableStyleId>{5C22544A-7EE6-4342-B048-85BDC9FD1C3A}</a:tableStyleId>
              </a:tblPr>
              <a:tblGrid>
                <a:gridCol w="2904323">
                  <a:extLst>
                    <a:ext uri="{9D8B030D-6E8A-4147-A177-3AD203B41FA5}">
                      <a16:colId xmlns:a16="http://schemas.microsoft.com/office/drawing/2014/main" val="2113650435"/>
                    </a:ext>
                  </a:extLst>
                </a:gridCol>
                <a:gridCol w="2904323">
                  <a:extLst>
                    <a:ext uri="{9D8B030D-6E8A-4147-A177-3AD203B41FA5}">
                      <a16:colId xmlns:a16="http://schemas.microsoft.com/office/drawing/2014/main" val="1719443540"/>
                    </a:ext>
                  </a:extLst>
                </a:gridCol>
                <a:gridCol w="2904323">
                  <a:extLst>
                    <a:ext uri="{9D8B030D-6E8A-4147-A177-3AD203B41FA5}">
                      <a16:colId xmlns:a16="http://schemas.microsoft.com/office/drawing/2014/main" val="3000225901"/>
                    </a:ext>
                  </a:extLst>
                </a:gridCol>
              </a:tblGrid>
              <a:tr h="575781">
                <a:tc>
                  <a:txBody>
                    <a:bodyPr/>
                    <a:lstStyle/>
                    <a:p>
                      <a:r>
                        <a:rPr lang="en-GB" sz="2800" dirty="0"/>
                        <a:t>Be Ready</a:t>
                      </a:r>
                    </a:p>
                  </a:txBody>
                  <a:tcPr/>
                </a:tc>
                <a:tc>
                  <a:txBody>
                    <a:bodyPr/>
                    <a:lstStyle/>
                    <a:p>
                      <a:r>
                        <a:rPr lang="en-GB" sz="2800" dirty="0"/>
                        <a:t>Be Safe</a:t>
                      </a:r>
                    </a:p>
                  </a:txBody>
                  <a:tcPr/>
                </a:tc>
                <a:tc>
                  <a:txBody>
                    <a:bodyPr/>
                    <a:lstStyle/>
                    <a:p>
                      <a:r>
                        <a:rPr lang="en-GB" sz="2800" dirty="0"/>
                        <a:t>Be Respectful</a:t>
                      </a:r>
                    </a:p>
                  </a:txBody>
                  <a:tcPr/>
                </a:tc>
                <a:extLst>
                  <a:ext uri="{0D108BD9-81ED-4DB2-BD59-A6C34878D82A}">
                    <a16:rowId xmlns:a16="http://schemas.microsoft.com/office/drawing/2014/main" val="463915244"/>
                  </a:ext>
                </a:extLst>
              </a:tr>
              <a:tr h="575781">
                <a:tc>
                  <a:txBody>
                    <a:bodyPr/>
                    <a:lstStyle/>
                    <a:p>
                      <a:r>
                        <a:rPr lang="en-GB" dirty="0"/>
                        <a:t>Arrive on time</a:t>
                      </a:r>
                    </a:p>
                  </a:txBody>
                  <a:tcPr/>
                </a:tc>
                <a:tc>
                  <a:txBody>
                    <a:bodyPr/>
                    <a:lstStyle/>
                    <a:p>
                      <a:r>
                        <a:rPr lang="en-GB" dirty="0"/>
                        <a:t>Walk in the corridors</a:t>
                      </a:r>
                    </a:p>
                  </a:txBody>
                  <a:tcPr/>
                </a:tc>
                <a:tc>
                  <a:txBody>
                    <a:bodyPr/>
                    <a:lstStyle/>
                    <a:p>
                      <a:r>
                        <a:rPr lang="en-GB" dirty="0"/>
                        <a:t>Greet everyone politely</a:t>
                      </a:r>
                    </a:p>
                  </a:txBody>
                  <a:tcPr/>
                </a:tc>
                <a:extLst>
                  <a:ext uri="{0D108BD9-81ED-4DB2-BD59-A6C34878D82A}">
                    <a16:rowId xmlns:a16="http://schemas.microsoft.com/office/drawing/2014/main" val="2255410899"/>
                  </a:ext>
                </a:extLst>
              </a:tr>
              <a:tr h="575781">
                <a:tc>
                  <a:txBody>
                    <a:bodyPr/>
                    <a:lstStyle/>
                    <a:p>
                      <a:r>
                        <a:rPr lang="en-GB" dirty="0"/>
                        <a:t>Line up outside classes</a:t>
                      </a:r>
                    </a:p>
                  </a:txBody>
                  <a:tcPr/>
                </a:tc>
                <a:tc>
                  <a:txBody>
                    <a:bodyPr/>
                    <a:lstStyle/>
                    <a:p>
                      <a:r>
                        <a:rPr lang="en-GB" dirty="0"/>
                        <a:t>Follow the one-way system</a:t>
                      </a:r>
                    </a:p>
                  </a:txBody>
                  <a:tcPr/>
                </a:tc>
                <a:tc>
                  <a:txBody>
                    <a:bodyPr/>
                    <a:lstStyle/>
                    <a:p>
                      <a:r>
                        <a:rPr lang="en-GB" dirty="0"/>
                        <a:t>Speak respectfully</a:t>
                      </a:r>
                    </a:p>
                  </a:txBody>
                  <a:tcPr/>
                </a:tc>
                <a:extLst>
                  <a:ext uri="{0D108BD9-81ED-4DB2-BD59-A6C34878D82A}">
                    <a16:rowId xmlns:a16="http://schemas.microsoft.com/office/drawing/2014/main" val="1176833289"/>
                  </a:ext>
                </a:extLst>
              </a:tr>
              <a:tr h="575781">
                <a:tc>
                  <a:txBody>
                    <a:bodyPr/>
                    <a:lstStyle/>
                    <a:p>
                      <a:r>
                        <a:rPr lang="en-GB" dirty="0"/>
                        <a:t>Bring correct equipment</a:t>
                      </a:r>
                    </a:p>
                  </a:txBody>
                  <a:tcPr/>
                </a:tc>
                <a:tc>
                  <a:txBody>
                    <a:bodyPr/>
                    <a:lstStyle/>
                    <a:p>
                      <a:r>
                        <a:rPr lang="en-GB" dirty="0"/>
                        <a:t>Keep hands and feet to myself</a:t>
                      </a:r>
                    </a:p>
                  </a:txBody>
                  <a:tcPr/>
                </a:tc>
                <a:tc>
                  <a:txBody>
                    <a:bodyPr/>
                    <a:lstStyle/>
                    <a:p>
                      <a:r>
                        <a:rPr lang="en-GB" dirty="0"/>
                        <a:t>Use good manners</a:t>
                      </a:r>
                    </a:p>
                  </a:txBody>
                  <a:tcPr/>
                </a:tc>
                <a:extLst>
                  <a:ext uri="{0D108BD9-81ED-4DB2-BD59-A6C34878D82A}">
                    <a16:rowId xmlns:a16="http://schemas.microsoft.com/office/drawing/2014/main" val="1146967294"/>
                  </a:ext>
                </a:extLst>
              </a:tr>
              <a:tr h="575781">
                <a:tc>
                  <a:txBody>
                    <a:bodyPr/>
                    <a:lstStyle/>
                    <a:p>
                      <a:r>
                        <a:rPr lang="en-GB" dirty="0"/>
                        <a:t>Wear correct uniform</a:t>
                      </a:r>
                    </a:p>
                  </a:txBody>
                  <a:tcPr/>
                </a:tc>
                <a:tc>
                  <a:txBody>
                    <a:bodyPr/>
                    <a:lstStyle/>
                    <a:p>
                      <a:r>
                        <a:rPr lang="en-GB" dirty="0"/>
                        <a:t>Do not throw objects</a:t>
                      </a:r>
                    </a:p>
                  </a:txBody>
                  <a:tcPr/>
                </a:tc>
                <a:tc>
                  <a:txBody>
                    <a:bodyPr/>
                    <a:lstStyle/>
                    <a:p>
                      <a:r>
                        <a:rPr lang="en-GB" dirty="0"/>
                        <a:t>Be kind to everyone</a:t>
                      </a:r>
                    </a:p>
                  </a:txBody>
                  <a:tcPr/>
                </a:tc>
                <a:extLst>
                  <a:ext uri="{0D108BD9-81ED-4DB2-BD59-A6C34878D82A}">
                    <a16:rowId xmlns:a16="http://schemas.microsoft.com/office/drawing/2014/main" val="527365251"/>
                  </a:ext>
                </a:extLst>
              </a:tr>
              <a:tr h="575781">
                <a:tc>
                  <a:txBody>
                    <a:bodyPr/>
                    <a:lstStyle/>
                    <a:p>
                      <a:r>
                        <a:rPr lang="en-GB" dirty="0"/>
                        <a:t>Have a positive attitude</a:t>
                      </a:r>
                    </a:p>
                  </a:txBody>
                  <a:tcPr/>
                </a:tc>
                <a:tc>
                  <a:txBody>
                    <a:bodyPr/>
                    <a:lstStyle/>
                    <a:p>
                      <a:r>
                        <a:rPr lang="en-GB" dirty="0"/>
                        <a:t>Use technology and equipment safely</a:t>
                      </a:r>
                    </a:p>
                  </a:txBody>
                  <a:tcPr/>
                </a:tc>
                <a:tc>
                  <a:txBody>
                    <a:bodyPr/>
                    <a:lstStyle/>
                    <a:p>
                      <a:r>
                        <a:rPr lang="en-GB" dirty="0"/>
                        <a:t>Hold doors open</a:t>
                      </a:r>
                    </a:p>
                  </a:txBody>
                  <a:tcPr/>
                </a:tc>
                <a:extLst>
                  <a:ext uri="{0D108BD9-81ED-4DB2-BD59-A6C34878D82A}">
                    <a16:rowId xmlns:a16="http://schemas.microsoft.com/office/drawing/2014/main" val="1927215668"/>
                  </a:ext>
                </a:extLst>
              </a:tr>
              <a:tr h="575781">
                <a:tc>
                  <a:txBody>
                    <a:bodyPr/>
                    <a:lstStyle/>
                    <a:p>
                      <a:r>
                        <a:rPr lang="en-GB" dirty="0"/>
                        <a:t>Focus in class</a:t>
                      </a:r>
                    </a:p>
                  </a:txBody>
                  <a:tcPr/>
                </a:tc>
                <a:tc>
                  <a:txBody>
                    <a:bodyPr/>
                    <a:lstStyle/>
                    <a:p>
                      <a:r>
                        <a:rPr lang="en-GB" dirty="0"/>
                        <a:t>Follow staff instructions</a:t>
                      </a:r>
                    </a:p>
                  </a:txBody>
                  <a:tcPr/>
                </a:tc>
                <a:tc>
                  <a:txBody>
                    <a:bodyPr/>
                    <a:lstStyle/>
                    <a:p>
                      <a:r>
                        <a:rPr lang="en-GB" dirty="0"/>
                        <a:t>Sit in allocated class seat</a:t>
                      </a:r>
                    </a:p>
                  </a:txBody>
                  <a:tcPr/>
                </a:tc>
                <a:extLst>
                  <a:ext uri="{0D108BD9-81ED-4DB2-BD59-A6C34878D82A}">
                    <a16:rowId xmlns:a16="http://schemas.microsoft.com/office/drawing/2014/main" val="2495714693"/>
                  </a:ext>
                </a:extLst>
              </a:tr>
              <a:tr h="575781">
                <a:tc>
                  <a:txBody>
                    <a:bodyPr/>
                    <a:lstStyle/>
                    <a:p>
                      <a:r>
                        <a:rPr lang="en-GB" dirty="0"/>
                        <a:t>Show determination</a:t>
                      </a:r>
                    </a:p>
                  </a:txBody>
                  <a:tcPr/>
                </a:tc>
                <a:tc>
                  <a:txBody>
                    <a:bodyPr/>
                    <a:lstStyle/>
                    <a:p>
                      <a:r>
                        <a:rPr lang="en-GB" dirty="0"/>
                        <a:t>Board and use the bus safely</a:t>
                      </a:r>
                    </a:p>
                  </a:txBody>
                  <a:tcPr/>
                </a:tc>
                <a:tc>
                  <a:txBody>
                    <a:bodyPr/>
                    <a:lstStyle/>
                    <a:p>
                      <a:r>
                        <a:rPr lang="en-GB" dirty="0"/>
                        <a:t>Do not drop litter</a:t>
                      </a:r>
                    </a:p>
                  </a:txBody>
                  <a:tcPr/>
                </a:tc>
                <a:extLst>
                  <a:ext uri="{0D108BD9-81ED-4DB2-BD59-A6C34878D82A}">
                    <a16:rowId xmlns:a16="http://schemas.microsoft.com/office/drawing/2014/main" val="122038928"/>
                  </a:ext>
                </a:extLst>
              </a:tr>
            </a:tbl>
          </a:graphicData>
        </a:graphic>
      </p:graphicFrame>
    </p:spTree>
    <p:extLst>
      <p:ext uri="{BB962C8B-B14F-4D97-AF65-F5344CB8AC3E}">
        <p14:creationId xmlns:p14="http://schemas.microsoft.com/office/powerpoint/2010/main" val="2501953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92E35-80AA-D5CA-5D8C-F26A84E40B21}"/>
              </a:ext>
            </a:extLst>
          </p:cNvPr>
          <p:cNvSpPr>
            <a:spLocks noGrp="1"/>
          </p:cNvSpPr>
          <p:nvPr>
            <p:ph type="title"/>
          </p:nvPr>
        </p:nvSpPr>
        <p:spPr>
          <a:xfrm>
            <a:off x="539552" y="226953"/>
            <a:ext cx="8229600" cy="1143000"/>
          </a:xfrm>
        </p:spPr>
        <p:txBody>
          <a:bodyPr/>
          <a:lstStyle/>
          <a:p>
            <a:r>
              <a:rPr lang="en-GB" dirty="0"/>
              <a:t>Senior Leadership Team</a:t>
            </a:r>
          </a:p>
        </p:txBody>
      </p:sp>
      <p:pic>
        <p:nvPicPr>
          <p:cNvPr id="2050" name="Picture 2" descr="mrs-beckett">
            <a:extLst>
              <a:ext uri="{FF2B5EF4-FFF2-40B4-BE49-F238E27FC236}">
                <a16:creationId xmlns:a16="http://schemas.microsoft.com/office/drawing/2014/main" id="{F320886F-D322-A680-E064-ED6C7C58971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2721" y="3781539"/>
            <a:ext cx="1588558" cy="177281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ms-cunningham">
            <a:extLst>
              <a:ext uri="{FF2B5EF4-FFF2-40B4-BE49-F238E27FC236}">
                <a16:creationId xmlns:a16="http://schemas.microsoft.com/office/drawing/2014/main" id="{DAA43BA7-9A9E-A5F1-DE36-C28F9B11319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86984" y="3874238"/>
            <a:ext cx="1505494" cy="168011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deputy_principle">
            <a:extLst>
              <a:ext uri="{FF2B5EF4-FFF2-40B4-BE49-F238E27FC236}">
                <a16:creationId xmlns:a16="http://schemas.microsoft.com/office/drawing/2014/main" id="{AD6CAC56-34F4-C6B3-242E-8D7BCDA16C7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60846" y="3762393"/>
            <a:ext cx="1676477" cy="1870932"/>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mrs-reid">
            <a:extLst>
              <a:ext uri="{FF2B5EF4-FFF2-40B4-BE49-F238E27FC236}">
                <a16:creationId xmlns:a16="http://schemas.microsoft.com/office/drawing/2014/main" id="{9ACFC195-A762-DD98-F095-3F927491031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12171" y="3856133"/>
            <a:ext cx="1589577" cy="177395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Mrs McNeils">
            <a:extLst>
              <a:ext uri="{FF2B5EF4-FFF2-40B4-BE49-F238E27FC236}">
                <a16:creationId xmlns:a16="http://schemas.microsoft.com/office/drawing/2014/main" id="{3105BEBD-A4F3-EF82-C2A3-A1D249CB131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57016" y="3900381"/>
            <a:ext cx="1547025" cy="1726466"/>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N Stevenson">
            <a:extLst>
              <a:ext uri="{FF2B5EF4-FFF2-40B4-BE49-F238E27FC236}">
                <a16:creationId xmlns:a16="http://schemas.microsoft.com/office/drawing/2014/main" id="{6416FD34-B6ED-C801-369D-A234A645A00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91880" y="1381407"/>
            <a:ext cx="1602405" cy="178826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821BE1D-F555-377E-ED7D-EE61A0B2224D}"/>
              </a:ext>
            </a:extLst>
          </p:cNvPr>
          <p:cNvSpPr txBox="1"/>
          <p:nvPr/>
        </p:nvSpPr>
        <p:spPr>
          <a:xfrm>
            <a:off x="3582117" y="3225877"/>
            <a:ext cx="1512168" cy="553998"/>
          </a:xfrm>
          <a:prstGeom prst="rect">
            <a:avLst/>
          </a:prstGeom>
          <a:noFill/>
        </p:spPr>
        <p:txBody>
          <a:bodyPr wrap="square" rtlCol="0">
            <a:spAutoFit/>
          </a:bodyPr>
          <a:lstStyle/>
          <a:p>
            <a:r>
              <a:rPr lang="en-GB" sz="1600" dirty="0"/>
              <a:t>Mrs Stevenson</a:t>
            </a:r>
          </a:p>
          <a:p>
            <a:r>
              <a:rPr lang="en-GB" sz="1400" dirty="0"/>
              <a:t>Principal</a:t>
            </a:r>
          </a:p>
        </p:txBody>
      </p:sp>
      <p:sp>
        <p:nvSpPr>
          <p:cNvPr id="5" name="TextBox 4">
            <a:extLst>
              <a:ext uri="{FF2B5EF4-FFF2-40B4-BE49-F238E27FC236}">
                <a16:creationId xmlns:a16="http://schemas.microsoft.com/office/drawing/2014/main" id="{134D5E81-D860-1BB8-3575-D0650319C57A}"/>
              </a:ext>
            </a:extLst>
          </p:cNvPr>
          <p:cNvSpPr txBox="1"/>
          <p:nvPr/>
        </p:nvSpPr>
        <p:spPr>
          <a:xfrm>
            <a:off x="460157" y="5607566"/>
            <a:ext cx="1234480" cy="984885"/>
          </a:xfrm>
          <a:prstGeom prst="rect">
            <a:avLst/>
          </a:prstGeom>
          <a:noFill/>
        </p:spPr>
        <p:txBody>
          <a:bodyPr wrap="square" rtlCol="0">
            <a:spAutoFit/>
          </a:bodyPr>
          <a:lstStyle/>
          <a:p>
            <a:r>
              <a:rPr lang="en-GB" sz="1600" dirty="0"/>
              <a:t>Mrs Beckett</a:t>
            </a:r>
          </a:p>
          <a:p>
            <a:r>
              <a:rPr lang="en-GB" sz="1400" dirty="0"/>
              <a:t>Strategic Lead Pastoral Care</a:t>
            </a:r>
          </a:p>
        </p:txBody>
      </p:sp>
      <p:sp>
        <p:nvSpPr>
          <p:cNvPr id="6" name="TextBox 5">
            <a:extLst>
              <a:ext uri="{FF2B5EF4-FFF2-40B4-BE49-F238E27FC236}">
                <a16:creationId xmlns:a16="http://schemas.microsoft.com/office/drawing/2014/main" id="{F6F72F9A-9128-6C1D-EE75-F9116B090873}"/>
              </a:ext>
            </a:extLst>
          </p:cNvPr>
          <p:cNvSpPr txBox="1"/>
          <p:nvPr/>
        </p:nvSpPr>
        <p:spPr>
          <a:xfrm>
            <a:off x="1905213" y="5607567"/>
            <a:ext cx="1676904" cy="984885"/>
          </a:xfrm>
          <a:prstGeom prst="rect">
            <a:avLst/>
          </a:prstGeom>
          <a:noFill/>
        </p:spPr>
        <p:txBody>
          <a:bodyPr wrap="square" rtlCol="0">
            <a:spAutoFit/>
          </a:bodyPr>
          <a:lstStyle/>
          <a:p>
            <a:r>
              <a:rPr lang="en-GB" sz="1600" dirty="0"/>
              <a:t>Ms Cunningham</a:t>
            </a:r>
          </a:p>
          <a:p>
            <a:r>
              <a:rPr lang="en-GB" sz="1400" dirty="0"/>
              <a:t>Vice Principal Teaching and Learning</a:t>
            </a:r>
          </a:p>
        </p:txBody>
      </p:sp>
      <p:sp>
        <p:nvSpPr>
          <p:cNvPr id="7" name="TextBox 6">
            <a:extLst>
              <a:ext uri="{FF2B5EF4-FFF2-40B4-BE49-F238E27FC236}">
                <a16:creationId xmlns:a16="http://schemas.microsoft.com/office/drawing/2014/main" id="{C5668C88-688F-DBBD-4B79-1B1601BC87A3}"/>
              </a:ext>
            </a:extLst>
          </p:cNvPr>
          <p:cNvSpPr txBox="1"/>
          <p:nvPr/>
        </p:nvSpPr>
        <p:spPr>
          <a:xfrm>
            <a:off x="3657442" y="5628551"/>
            <a:ext cx="1728192" cy="984885"/>
          </a:xfrm>
          <a:prstGeom prst="rect">
            <a:avLst/>
          </a:prstGeom>
          <a:noFill/>
        </p:spPr>
        <p:txBody>
          <a:bodyPr wrap="square" rtlCol="0">
            <a:spAutoFit/>
          </a:bodyPr>
          <a:lstStyle/>
          <a:p>
            <a:r>
              <a:rPr lang="en-GB" sz="1600" dirty="0"/>
              <a:t>Mr Dane</a:t>
            </a:r>
          </a:p>
          <a:p>
            <a:r>
              <a:rPr lang="en-GB" sz="1400" dirty="0"/>
              <a:t>Vice Principal</a:t>
            </a:r>
            <a:br>
              <a:rPr lang="en-GB" sz="1400" dirty="0"/>
            </a:br>
            <a:r>
              <a:rPr lang="en-GB" sz="1400" dirty="0"/>
              <a:t>Pastoral Care and Safeguarding</a:t>
            </a:r>
          </a:p>
        </p:txBody>
      </p:sp>
      <p:sp>
        <p:nvSpPr>
          <p:cNvPr id="8" name="TextBox 7">
            <a:extLst>
              <a:ext uri="{FF2B5EF4-FFF2-40B4-BE49-F238E27FC236}">
                <a16:creationId xmlns:a16="http://schemas.microsoft.com/office/drawing/2014/main" id="{0AF03F78-AB89-3E2E-4C58-87995AD0177F}"/>
              </a:ext>
            </a:extLst>
          </p:cNvPr>
          <p:cNvSpPr txBox="1"/>
          <p:nvPr/>
        </p:nvSpPr>
        <p:spPr>
          <a:xfrm>
            <a:off x="5482230" y="5614863"/>
            <a:ext cx="1728192" cy="1231106"/>
          </a:xfrm>
          <a:prstGeom prst="rect">
            <a:avLst/>
          </a:prstGeom>
          <a:noFill/>
        </p:spPr>
        <p:txBody>
          <a:bodyPr wrap="square" rtlCol="0">
            <a:spAutoFit/>
          </a:bodyPr>
          <a:lstStyle/>
          <a:p>
            <a:r>
              <a:rPr lang="en-GB" sz="1600" dirty="0"/>
              <a:t>Mrs Reid</a:t>
            </a:r>
          </a:p>
          <a:p>
            <a:r>
              <a:rPr lang="en-GB" sz="1400" dirty="0"/>
              <a:t>Strategic Lead</a:t>
            </a:r>
          </a:p>
          <a:p>
            <a:r>
              <a:rPr lang="en-GB" sz="1400" dirty="0"/>
              <a:t>School Organisation and Timetabling</a:t>
            </a:r>
          </a:p>
        </p:txBody>
      </p:sp>
      <p:sp>
        <p:nvSpPr>
          <p:cNvPr id="9" name="TextBox 8">
            <a:extLst>
              <a:ext uri="{FF2B5EF4-FFF2-40B4-BE49-F238E27FC236}">
                <a16:creationId xmlns:a16="http://schemas.microsoft.com/office/drawing/2014/main" id="{8CA3E867-2876-77B7-9621-A0B352F77439}"/>
              </a:ext>
            </a:extLst>
          </p:cNvPr>
          <p:cNvSpPr txBox="1"/>
          <p:nvPr/>
        </p:nvSpPr>
        <p:spPr>
          <a:xfrm>
            <a:off x="7246655" y="5633325"/>
            <a:ext cx="1567745" cy="1015663"/>
          </a:xfrm>
          <a:prstGeom prst="rect">
            <a:avLst/>
          </a:prstGeom>
          <a:noFill/>
        </p:spPr>
        <p:txBody>
          <a:bodyPr wrap="square" rtlCol="0">
            <a:spAutoFit/>
          </a:bodyPr>
          <a:lstStyle/>
          <a:p>
            <a:r>
              <a:rPr lang="en-GB" sz="1600" dirty="0"/>
              <a:t>Mrs McErlean</a:t>
            </a:r>
          </a:p>
          <a:p>
            <a:r>
              <a:rPr lang="en-GB" sz="1400" dirty="0"/>
              <a:t>Strategic Lead</a:t>
            </a:r>
          </a:p>
          <a:p>
            <a:r>
              <a:rPr lang="en-GB" sz="1400" dirty="0"/>
              <a:t>Curriculum &amp; Pathways</a:t>
            </a:r>
          </a:p>
        </p:txBody>
      </p:sp>
    </p:spTree>
    <p:extLst>
      <p:ext uri="{BB962C8B-B14F-4D97-AF65-F5344CB8AC3E}">
        <p14:creationId xmlns:p14="http://schemas.microsoft.com/office/powerpoint/2010/main" val="3372350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0955C-9E97-4C7B-95B6-788599276460}"/>
              </a:ext>
            </a:extLst>
          </p:cNvPr>
          <p:cNvSpPr>
            <a:spLocks noGrp="1"/>
          </p:cNvSpPr>
          <p:nvPr>
            <p:ph type="title"/>
          </p:nvPr>
        </p:nvSpPr>
        <p:spPr/>
        <p:txBody>
          <a:bodyPr/>
          <a:lstStyle/>
          <a:p>
            <a:r>
              <a:rPr lang="en-GB" dirty="0"/>
              <a:t>Safeguarding Team</a:t>
            </a:r>
          </a:p>
        </p:txBody>
      </p:sp>
      <p:graphicFrame>
        <p:nvGraphicFramePr>
          <p:cNvPr id="6" name="Content Placeholder 2">
            <a:extLst>
              <a:ext uri="{FF2B5EF4-FFF2-40B4-BE49-F238E27FC236}">
                <a16:creationId xmlns:a16="http://schemas.microsoft.com/office/drawing/2014/main" id="{75FE985F-4FE0-340F-DDC9-9B4156E8168C}"/>
              </a:ext>
            </a:extLst>
          </p:cNvPr>
          <p:cNvGraphicFramePr>
            <a:graphicFrameLocks noGrp="1"/>
          </p:cNvGraphicFramePr>
          <p:nvPr>
            <p:ph idx="1"/>
            <p:extLst>
              <p:ext uri="{D42A27DB-BD31-4B8C-83A1-F6EECF244321}">
                <p14:modId xmlns:p14="http://schemas.microsoft.com/office/powerpoint/2010/main" val="2973694539"/>
              </p:ext>
            </p:extLst>
          </p:nvPr>
        </p:nvGraphicFramePr>
        <p:xfrm>
          <a:off x="457200" y="1935480"/>
          <a:ext cx="8229600" cy="4389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E8609053-90FA-44A4-9A6A-E5C94A7A65F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40352" y="5229200"/>
            <a:ext cx="1342568" cy="1587984"/>
          </a:xfrm>
          <a:prstGeom prst="rect">
            <a:avLst/>
          </a:prstGeom>
        </p:spPr>
      </p:pic>
    </p:spTree>
    <p:extLst>
      <p:ext uri="{BB962C8B-B14F-4D97-AF65-F5344CB8AC3E}">
        <p14:creationId xmlns:p14="http://schemas.microsoft.com/office/powerpoint/2010/main" val="2329061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CFFA5-F346-4CB1-B10C-7DDD41E40E73}"/>
              </a:ext>
            </a:extLst>
          </p:cNvPr>
          <p:cNvSpPr>
            <a:spLocks noGrp="1"/>
          </p:cNvSpPr>
          <p:nvPr>
            <p:ph type="title"/>
          </p:nvPr>
        </p:nvSpPr>
        <p:spPr>
          <a:xfrm>
            <a:off x="323528" y="648436"/>
            <a:ext cx="5832648" cy="782960"/>
          </a:xfrm>
        </p:spPr>
        <p:txBody>
          <a:bodyPr>
            <a:normAutofit fontScale="90000"/>
          </a:bodyPr>
          <a:lstStyle/>
          <a:p>
            <a:r>
              <a:rPr lang="en-GB" dirty="0"/>
              <a:t>Year 10 Pastoral Team</a:t>
            </a:r>
          </a:p>
        </p:txBody>
      </p:sp>
      <p:pic>
        <p:nvPicPr>
          <p:cNvPr id="4" name="Picture 3">
            <a:extLst>
              <a:ext uri="{FF2B5EF4-FFF2-40B4-BE49-F238E27FC236}">
                <a16:creationId xmlns:a16="http://schemas.microsoft.com/office/drawing/2014/main" id="{09EFC9B3-554E-42A3-BEC7-3A4D8B38C8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61472" y="44624"/>
            <a:ext cx="982528" cy="1162130"/>
          </a:xfrm>
          <a:prstGeom prst="rect">
            <a:avLst/>
          </a:prstGeom>
        </p:spPr>
      </p:pic>
      <p:graphicFrame>
        <p:nvGraphicFramePr>
          <p:cNvPr id="18" name="Table 14">
            <a:extLst>
              <a:ext uri="{FF2B5EF4-FFF2-40B4-BE49-F238E27FC236}">
                <a16:creationId xmlns:a16="http://schemas.microsoft.com/office/drawing/2014/main" id="{253FD441-B6F4-9F93-DB5D-4F14FA65D1A8}"/>
              </a:ext>
            </a:extLst>
          </p:cNvPr>
          <p:cNvGraphicFramePr>
            <a:graphicFrameLocks noGrp="1"/>
          </p:cNvGraphicFramePr>
          <p:nvPr>
            <p:extLst>
              <p:ext uri="{D42A27DB-BD31-4B8C-83A1-F6EECF244321}">
                <p14:modId xmlns:p14="http://schemas.microsoft.com/office/powerpoint/2010/main" val="693277289"/>
              </p:ext>
            </p:extLst>
          </p:nvPr>
        </p:nvGraphicFramePr>
        <p:xfrm>
          <a:off x="113900" y="4581128"/>
          <a:ext cx="8916200" cy="828040"/>
        </p:xfrm>
        <a:graphic>
          <a:graphicData uri="http://schemas.openxmlformats.org/drawingml/2006/table">
            <a:tbl>
              <a:tblPr firstRow="1" bandRow="1">
                <a:tableStyleId>{69012ECD-51FC-41F1-AA8D-1B2483CD663E}</a:tableStyleId>
              </a:tblPr>
              <a:tblGrid>
                <a:gridCol w="1114525">
                  <a:extLst>
                    <a:ext uri="{9D8B030D-6E8A-4147-A177-3AD203B41FA5}">
                      <a16:colId xmlns:a16="http://schemas.microsoft.com/office/drawing/2014/main" val="1471691807"/>
                    </a:ext>
                  </a:extLst>
                </a:gridCol>
                <a:gridCol w="1114525">
                  <a:extLst>
                    <a:ext uri="{9D8B030D-6E8A-4147-A177-3AD203B41FA5}">
                      <a16:colId xmlns:a16="http://schemas.microsoft.com/office/drawing/2014/main" val="640066317"/>
                    </a:ext>
                  </a:extLst>
                </a:gridCol>
                <a:gridCol w="1114525">
                  <a:extLst>
                    <a:ext uri="{9D8B030D-6E8A-4147-A177-3AD203B41FA5}">
                      <a16:colId xmlns:a16="http://schemas.microsoft.com/office/drawing/2014/main" val="506629756"/>
                    </a:ext>
                  </a:extLst>
                </a:gridCol>
                <a:gridCol w="1114525">
                  <a:extLst>
                    <a:ext uri="{9D8B030D-6E8A-4147-A177-3AD203B41FA5}">
                      <a16:colId xmlns:a16="http://schemas.microsoft.com/office/drawing/2014/main" val="3866964626"/>
                    </a:ext>
                  </a:extLst>
                </a:gridCol>
                <a:gridCol w="1114525">
                  <a:extLst>
                    <a:ext uri="{9D8B030D-6E8A-4147-A177-3AD203B41FA5}">
                      <a16:colId xmlns:a16="http://schemas.microsoft.com/office/drawing/2014/main" val="2547201857"/>
                    </a:ext>
                  </a:extLst>
                </a:gridCol>
                <a:gridCol w="1114525">
                  <a:extLst>
                    <a:ext uri="{9D8B030D-6E8A-4147-A177-3AD203B41FA5}">
                      <a16:colId xmlns:a16="http://schemas.microsoft.com/office/drawing/2014/main" val="3532647622"/>
                    </a:ext>
                  </a:extLst>
                </a:gridCol>
                <a:gridCol w="1114525">
                  <a:extLst>
                    <a:ext uri="{9D8B030D-6E8A-4147-A177-3AD203B41FA5}">
                      <a16:colId xmlns:a16="http://schemas.microsoft.com/office/drawing/2014/main" val="1295833211"/>
                    </a:ext>
                  </a:extLst>
                </a:gridCol>
                <a:gridCol w="1114525">
                  <a:extLst>
                    <a:ext uri="{9D8B030D-6E8A-4147-A177-3AD203B41FA5}">
                      <a16:colId xmlns:a16="http://schemas.microsoft.com/office/drawing/2014/main" val="4245241313"/>
                    </a:ext>
                  </a:extLst>
                </a:gridCol>
              </a:tblGrid>
              <a:tr h="370840">
                <a:tc>
                  <a:txBody>
                    <a:bodyPr/>
                    <a:lstStyle/>
                    <a:p>
                      <a:r>
                        <a:rPr lang="en-GB" dirty="0">
                          <a:highlight>
                            <a:srgbClr val="000000"/>
                          </a:highlight>
                        </a:rPr>
                        <a:t>10CG2</a:t>
                      </a:r>
                    </a:p>
                  </a:txBody>
                  <a:tcPr>
                    <a:solidFill>
                      <a:schemeClr val="accent1">
                        <a:lumMod val="20000"/>
                        <a:lumOff val="80000"/>
                      </a:schemeClr>
                    </a:solidFill>
                  </a:tcPr>
                </a:tc>
                <a:tc>
                  <a:txBody>
                    <a:bodyPr/>
                    <a:lstStyle/>
                    <a:p>
                      <a:r>
                        <a:rPr lang="en-GB" dirty="0">
                          <a:highlight>
                            <a:srgbClr val="000000"/>
                          </a:highlight>
                        </a:rPr>
                        <a:t>10PA</a:t>
                      </a:r>
                    </a:p>
                  </a:txBody>
                  <a:tcPr>
                    <a:solidFill>
                      <a:schemeClr val="accent1">
                        <a:lumMod val="20000"/>
                        <a:lumOff val="80000"/>
                      </a:schemeClr>
                    </a:solidFill>
                  </a:tcPr>
                </a:tc>
                <a:tc>
                  <a:txBody>
                    <a:bodyPr/>
                    <a:lstStyle/>
                    <a:p>
                      <a:r>
                        <a:rPr lang="en-GB" dirty="0">
                          <a:highlight>
                            <a:srgbClr val="000000"/>
                          </a:highlight>
                        </a:rPr>
                        <a:t>10JB</a:t>
                      </a:r>
                    </a:p>
                  </a:txBody>
                  <a:tcPr>
                    <a:solidFill>
                      <a:schemeClr val="accent1">
                        <a:lumMod val="20000"/>
                        <a:lumOff val="80000"/>
                      </a:schemeClr>
                    </a:solidFill>
                  </a:tcPr>
                </a:tc>
                <a:tc>
                  <a:txBody>
                    <a:bodyPr/>
                    <a:lstStyle/>
                    <a:p>
                      <a:r>
                        <a:rPr lang="en-GB" dirty="0">
                          <a:highlight>
                            <a:srgbClr val="000000"/>
                          </a:highlight>
                        </a:rPr>
                        <a:t>10NB</a:t>
                      </a:r>
                    </a:p>
                  </a:txBody>
                  <a:tcPr>
                    <a:solidFill>
                      <a:schemeClr val="accent1">
                        <a:lumMod val="20000"/>
                        <a:lumOff val="80000"/>
                      </a:schemeClr>
                    </a:solidFill>
                  </a:tcPr>
                </a:tc>
                <a:tc>
                  <a:txBody>
                    <a:bodyPr/>
                    <a:lstStyle/>
                    <a:p>
                      <a:r>
                        <a:rPr lang="en-GB" dirty="0">
                          <a:highlight>
                            <a:srgbClr val="000000"/>
                          </a:highlight>
                        </a:rPr>
                        <a:t>10CEC</a:t>
                      </a:r>
                    </a:p>
                  </a:txBody>
                  <a:tcPr>
                    <a:solidFill>
                      <a:schemeClr val="accent1">
                        <a:lumMod val="20000"/>
                        <a:lumOff val="80000"/>
                      </a:schemeClr>
                    </a:solidFill>
                  </a:tcPr>
                </a:tc>
                <a:tc>
                  <a:txBody>
                    <a:bodyPr/>
                    <a:lstStyle/>
                    <a:p>
                      <a:r>
                        <a:rPr lang="en-GB" dirty="0">
                          <a:highlight>
                            <a:srgbClr val="000000"/>
                          </a:highlight>
                        </a:rPr>
                        <a:t>10RP</a:t>
                      </a:r>
                    </a:p>
                  </a:txBody>
                  <a:tcPr>
                    <a:solidFill>
                      <a:schemeClr val="accent1">
                        <a:lumMod val="20000"/>
                        <a:lumOff val="80000"/>
                      </a:schemeClr>
                    </a:solidFill>
                  </a:tcPr>
                </a:tc>
                <a:tc>
                  <a:txBody>
                    <a:bodyPr/>
                    <a:lstStyle/>
                    <a:p>
                      <a:r>
                        <a:rPr lang="en-GB" dirty="0">
                          <a:highlight>
                            <a:srgbClr val="000000"/>
                          </a:highlight>
                        </a:rPr>
                        <a:t>10BF</a:t>
                      </a:r>
                    </a:p>
                  </a:txBody>
                  <a:tcPr>
                    <a:solidFill>
                      <a:schemeClr val="accent1">
                        <a:lumMod val="20000"/>
                        <a:lumOff val="80000"/>
                      </a:schemeClr>
                    </a:solidFill>
                  </a:tcPr>
                </a:tc>
                <a:tc>
                  <a:txBody>
                    <a:bodyPr/>
                    <a:lstStyle/>
                    <a:p>
                      <a:r>
                        <a:rPr lang="en-GB" dirty="0">
                          <a:highlight>
                            <a:srgbClr val="000000"/>
                          </a:highlight>
                        </a:rPr>
                        <a:t>10LR</a:t>
                      </a:r>
                    </a:p>
                  </a:txBody>
                  <a:tcPr>
                    <a:solidFill>
                      <a:schemeClr val="accent1">
                        <a:lumMod val="20000"/>
                        <a:lumOff val="80000"/>
                      </a:schemeClr>
                    </a:solidFill>
                  </a:tcPr>
                </a:tc>
                <a:extLst>
                  <a:ext uri="{0D108BD9-81ED-4DB2-BD59-A6C34878D82A}">
                    <a16:rowId xmlns:a16="http://schemas.microsoft.com/office/drawing/2014/main" val="3154807562"/>
                  </a:ext>
                </a:extLst>
              </a:tr>
              <a:tr h="370840">
                <a:tc>
                  <a:txBody>
                    <a:bodyPr/>
                    <a:lstStyle/>
                    <a:p>
                      <a:r>
                        <a:rPr lang="en-GB" sz="1200" dirty="0">
                          <a:solidFill>
                            <a:schemeClr val="tx1"/>
                          </a:solidFill>
                        </a:rPr>
                        <a:t>Mr Gardner</a:t>
                      </a:r>
                    </a:p>
                  </a:txBody>
                  <a:tcPr/>
                </a:tc>
                <a:tc>
                  <a:txBody>
                    <a:bodyPr/>
                    <a:lstStyle/>
                    <a:p>
                      <a:r>
                        <a:rPr lang="en-GB" sz="1200" dirty="0">
                          <a:solidFill>
                            <a:schemeClr val="tx1"/>
                          </a:solidFill>
                        </a:rPr>
                        <a:t>Mr Alexander</a:t>
                      </a:r>
                    </a:p>
                  </a:txBody>
                  <a:tcPr/>
                </a:tc>
                <a:tc>
                  <a:txBody>
                    <a:bodyPr/>
                    <a:lstStyle/>
                    <a:p>
                      <a:r>
                        <a:rPr lang="en-GB" sz="1200" dirty="0">
                          <a:solidFill>
                            <a:schemeClr val="tx1"/>
                          </a:solidFill>
                        </a:rPr>
                        <a:t>Mrs Hinds</a:t>
                      </a:r>
                    </a:p>
                  </a:txBody>
                  <a:tcPr/>
                </a:tc>
                <a:tc>
                  <a:txBody>
                    <a:bodyPr/>
                    <a:lstStyle/>
                    <a:p>
                      <a:r>
                        <a:rPr lang="en-GB" sz="1200" dirty="0">
                          <a:solidFill>
                            <a:schemeClr val="tx1"/>
                          </a:solidFill>
                        </a:rPr>
                        <a:t>Miss Browne</a:t>
                      </a:r>
                    </a:p>
                  </a:txBody>
                  <a:tcPr/>
                </a:tc>
                <a:tc>
                  <a:txBody>
                    <a:bodyPr/>
                    <a:lstStyle/>
                    <a:p>
                      <a:r>
                        <a:rPr lang="en-GB" sz="1200" dirty="0">
                          <a:solidFill>
                            <a:schemeClr val="tx1"/>
                          </a:solidFill>
                        </a:rPr>
                        <a:t>Mrs Crawford</a:t>
                      </a:r>
                    </a:p>
                  </a:txBody>
                  <a:tcPr/>
                </a:tc>
                <a:tc>
                  <a:txBody>
                    <a:bodyPr/>
                    <a:lstStyle/>
                    <a:p>
                      <a:r>
                        <a:rPr lang="en-GB" sz="1200" dirty="0">
                          <a:solidFill>
                            <a:schemeClr val="tx1"/>
                          </a:solidFill>
                        </a:rPr>
                        <a:t>Miss Petticrew</a:t>
                      </a:r>
                    </a:p>
                  </a:txBody>
                  <a:tcPr/>
                </a:tc>
                <a:tc>
                  <a:txBody>
                    <a:bodyPr/>
                    <a:lstStyle/>
                    <a:p>
                      <a:r>
                        <a:rPr lang="en-GB" sz="1200" dirty="0">
                          <a:solidFill>
                            <a:schemeClr val="tx1"/>
                          </a:solidFill>
                        </a:rPr>
                        <a:t>Miss Faloon</a:t>
                      </a:r>
                    </a:p>
                  </a:txBody>
                  <a:tcPr/>
                </a:tc>
                <a:tc>
                  <a:txBody>
                    <a:bodyPr/>
                    <a:lstStyle/>
                    <a:p>
                      <a:r>
                        <a:rPr lang="en-GB" sz="1200" dirty="0">
                          <a:solidFill>
                            <a:schemeClr val="tx1"/>
                          </a:solidFill>
                        </a:rPr>
                        <a:t>Mrs Redpath</a:t>
                      </a:r>
                    </a:p>
                  </a:txBody>
                  <a:tcPr/>
                </a:tc>
                <a:extLst>
                  <a:ext uri="{0D108BD9-81ED-4DB2-BD59-A6C34878D82A}">
                    <a16:rowId xmlns:a16="http://schemas.microsoft.com/office/drawing/2014/main" val="3809890689"/>
                  </a:ext>
                </a:extLst>
              </a:tr>
            </a:tbl>
          </a:graphicData>
        </a:graphic>
      </p:graphicFrame>
      <p:pic>
        <p:nvPicPr>
          <p:cNvPr id="7" name="Picture 6">
            <a:extLst>
              <a:ext uri="{FF2B5EF4-FFF2-40B4-BE49-F238E27FC236}">
                <a16:creationId xmlns:a16="http://schemas.microsoft.com/office/drawing/2014/main" id="{61E80CB1-BF5E-386F-C3C8-9986A0DD28BE}"/>
              </a:ext>
            </a:extLst>
          </p:cNvPr>
          <p:cNvPicPr>
            <a:picLocks noChangeAspect="1"/>
          </p:cNvPicPr>
          <p:nvPr/>
        </p:nvPicPr>
        <p:blipFill>
          <a:blip r:embed="rId3"/>
          <a:stretch>
            <a:fillRect/>
          </a:stretch>
        </p:blipFill>
        <p:spPr>
          <a:xfrm>
            <a:off x="1403648" y="1858696"/>
            <a:ext cx="1416200" cy="1580580"/>
          </a:xfrm>
          <a:prstGeom prst="rect">
            <a:avLst/>
          </a:prstGeom>
        </p:spPr>
      </p:pic>
      <p:sp>
        <p:nvSpPr>
          <p:cNvPr id="8" name="TextBox 7">
            <a:extLst>
              <a:ext uri="{FF2B5EF4-FFF2-40B4-BE49-F238E27FC236}">
                <a16:creationId xmlns:a16="http://schemas.microsoft.com/office/drawing/2014/main" id="{E10FBF90-C222-FBA6-EEE1-6D71B997AE17}"/>
              </a:ext>
            </a:extLst>
          </p:cNvPr>
          <p:cNvSpPr txBox="1"/>
          <p:nvPr/>
        </p:nvSpPr>
        <p:spPr>
          <a:xfrm>
            <a:off x="1331640" y="3558223"/>
            <a:ext cx="1800200" cy="553998"/>
          </a:xfrm>
          <a:prstGeom prst="rect">
            <a:avLst/>
          </a:prstGeom>
          <a:noFill/>
        </p:spPr>
        <p:txBody>
          <a:bodyPr wrap="square" rtlCol="0">
            <a:spAutoFit/>
          </a:bodyPr>
          <a:lstStyle/>
          <a:p>
            <a:r>
              <a:rPr lang="en-GB" sz="1600" dirty="0"/>
              <a:t>Mr Hillis</a:t>
            </a:r>
          </a:p>
          <a:p>
            <a:r>
              <a:rPr lang="en-GB" sz="1400" dirty="0"/>
              <a:t>Key Stage 3 Leader</a:t>
            </a:r>
          </a:p>
        </p:txBody>
      </p:sp>
      <p:sp>
        <p:nvSpPr>
          <p:cNvPr id="10" name="TextBox 9">
            <a:extLst>
              <a:ext uri="{FF2B5EF4-FFF2-40B4-BE49-F238E27FC236}">
                <a16:creationId xmlns:a16="http://schemas.microsoft.com/office/drawing/2014/main" id="{ADC123FC-39E0-FAD9-6060-6BA6DE7CC227}"/>
              </a:ext>
            </a:extLst>
          </p:cNvPr>
          <p:cNvSpPr txBox="1"/>
          <p:nvPr/>
        </p:nvSpPr>
        <p:spPr>
          <a:xfrm>
            <a:off x="3563888" y="3558223"/>
            <a:ext cx="1800200" cy="553998"/>
          </a:xfrm>
          <a:prstGeom prst="rect">
            <a:avLst/>
          </a:prstGeom>
          <a:noFill/>
        </p:spPr>
        <p:txBody>
          <a:bodyPr wrap="square" rtlCol="0">
            <a:spAutoFit/>
          </a:bodyPr>
          <a:lstStyle/>
          <a:p>
            <a:r>
              <a:rPr lang="en-GB" sz="1600" dirty="0"/>
              <a:t>Miss Wilson</a:t>
            </a:r>
          </a:p>
          <a:p>
            <a:r>
              <a:rPr lang="en-GB" sz="1400" dirty="0"/>
              <a:t>Head of Year - Boys</a:t>
            </a:r>
          </a:p>
        </p:txBody>
      </p:sp>
      <p:sp>
        <p:nvSpPr>
          <p:cNvPr id="12" name="TextBox 11">
            <a:extLst>
              <a:ext uri="{FF2B5EF4-FFF2-40B4-BE49-F238E27FC236}">
                <a16:creationId xmlns:a16="http://schemas.microsoft.com/office/drawing/2014/main" id="{B08D2A8E-0427-96C1-E4C9-524CF020F84E}"/>
              </a:ext>
            </a:extLst>
          </p:cNvPr>
          <p:cNvSpPr txBox="1"/>
          <p:nvPr/>
        </p:nvSpPr>
        <p:spPr>
          <a:xfrm>
            <a:off x="5868144" y="3572427"/>
            <a:ext cx="1944216" cy="769441"/>
          </a:xfrm>
          <a:prstGeom prst="rect">
            <a:avLst/>
          </a:prstGeom>
          <a:noFill/>
        </p:spPr>
        <p:txBody>
          <a:bodyPr wrap="square" rtlCol="0">
            <a:spAutoFit/>
          </a:bodyPr>
          <a:lstStyle/>
          <a:p>
            <a:r>
              <a:rPr lang="en-GB" sz="1600" dirty="0"/>
              <a:t>Ms Beattie</a:t>
            </a:r>
          </a:p>
          <a:p>
            <a:r>
              <a:rPr lang="en-GB" sz="1400" dirty="0"/>
              <a:t>Head of Year – Girls &amp; Base Class</a:t>
            </a:r>
          </a:p>
        </p:txBody>
      </p:sp>
      <p:pic>
        <p:nvPicPr>
          <p:cNvPr id="1026" name="Picture 2" descr="DSM_7912-Edit">
            <a:extLst>
              <a:ext uri="{FF2B5EF4-FFF2-40B4-BE49-F238E27FC236}">
                <a16:creationId xmlns:a16="http://schemas.microsoft.com/office/drawing/2014/main" id="{164A519D-9FFF-4D3F-7E6A-FE767716A11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40199" y="1561687"/>
            <a:ext cx="1540476" cy="192559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s-beattie">
            <a:extLst>
              <a:ext uri="{FF2B5EF4-FFF2-40B4-BE49-F238E27FC236}">
                <a16:creationId xmlns:a16="http://schemas.microsoft.com/office/drawing/2014/main" id="{1DC877EE-F4D6-5CCA-80CF-03DBAE2D8D7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02733" y="1773717"/>
            <a:ext cx="1507278" cy="1682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7415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B1FEE-20A1-5534-1456-3B774D79C852}"/>
              </a:ext>
            </a:extLst>
          </p:cNvPr>
          <p:cNvSpPr>
            <a:spLocks noGrp="1"/>
          </p:cNvSpPr>
          <p:nvPr>
            <p:ph type="title"/>
          </p:nvPr>
        </p:nvSpPr>
        <p:spPr/>
        <p:txBody>
          <a:bodyPr/>
          <a:lstStyle/>
          <a:p>
            <a:r>
              <a:rPr lang="en-GB" dirty="0"/>
              <a:t>Class Structure</a:t>
            </a:r>
          </a:p>
        </p:txBody>
      </p:sp>
      <p:sp>
        <p:nvSpPr>
          <p:cNvPr id="3" name="Content Placeholder 2">
            <a:extLst>
              <a:ext uri="{FF2B5EF4-FFF2-40B4-BE49-F238E27FC236}">
                <a16:creationId xmlns:a16="http://schemas.microsoft.com/office/drawing/2014/main" id="{74A78E8F-C299-4044-378C-299E83AC97A3}"/>
              </a:ext>
            </a:extLst>
          </p:cNvPr>
          <p:cNvSpPr>
            <a:spLocks noGrp="1"/>
          </p:cNvSpPr>
          <p:nvPr>
            <p:ph idx="1"/>
          </p:nvPr>
        </p:nvSpPr>
        <p:spPr/>
        <p:txBody>
          <a:bodyPr/>
          <a:lstStyle/>
          <a:p>
            <a:endParaRPr lang="en-GB" dirty="0"/>
          </a:p>
          <a:p>
            <a:r>
              <a:rPr lang="en-GB" dirty="0"/>
              <a:t>8 Form Classes – 7 mixed ability and 1 base class</a:t>
            </a:r>
          </a:p>
          <a:p>
            <a:endParaRPr lang="en-GB" dirty="0"/>
          </a:p>
          <a:p>
            <a:r>
              <a:rPr lang="en-GB" dirty="0"/>
              <a:t>Named after the Form Teacher</a:t>
            </a:r>
          </a:p>
          <a:p>
            <a:endParaRPr lang="en-GB" dirty="0"/>
          </a:p>
          <a:p>
            <a:r>
              <a:rPr lang="en-GB" dirty="0"/>
              <a:t>This will remain their form class for their time in LCC</a:t>
            </a:r>
          </a:p>
        </p:txBody>
      </p:sp>
    </p:spTree>
    <p:extLst>
      <p:ext uri="{BB962C8B-B14F-4D97-AF65-F5344CB8AC3E}">
        <p14:creationId xmlns:p14="http://schemas.microsoft.com/office/powerpoint/2010/main" val="3786511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2771800" y="980728"/>
            <a:ext cx="3442883" cy="242027"/>
          </a:xfrm>
        </p:spPr>
        <p:txBody>
          <a:bodyPr>
            <a:noAutofit/>
          </a:bodyPr>
          <a:lstStyle/>
          <a:p>
            <a:pPr algn="ct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r>
              <a:rPr lang="en-GB" sz="2100" dirty="0">
                <a:solidFill>
                  <a:schemeClr val="tx1"/>
                </a:solidFill>
              </a:rPr>
              <a:t>Timetable for 2025/26</a:t>
            </a:r>
          </a:p>
        </p:txBody>
      </p:sp>
      <p:graphicFrame>
        <p:nvGraphicFramePr>
          <p:cNvPr id="2" name="Table 1">
            <a:extLst>
              <a:ext uri="{FF2B5EF4-FFF2-40B4-BE49-F238E27FC236}">
                <a16:creationId xmlns:a16="http://schemas.microsoft.com/office/drawing/2014/main" id="{700A83DC-CDCA-96DC-E0D7-C2F25E81103E}"/>
              </a:ext>
            </a:extLst>
          </p:cNvPr>
          <p:cNvGraphicFramePr>
            <a:graphicFrameLocks noGrp="1"/>
          </p:cNvGraphicFramePr>
          <p:nvPr>
            <p:extLst>
              <p:ext uri="{D42A27DB-BD31-4B8C-83A1-F6EECF244321}">
                <p14:modId xmlns:p14="http://schemas.microsoft.com/office/powerpoint/2010/main" val="1320270467"/>
              </p:ext>
            </p:extLst>
          </p:nvPr>
        </p:nvGraphicFramePr>
        <p:xfrm>
          <a:off x="1475656" y="1412776"/>
          <a:ext cx="6120680" cy="5184576"/>
        </p:xfrm>
        <a:graphic>
          <a:graphicData uri="http://schemas.openxmlformats.org/drawingml/2006/table">
            <a:tbl>
              <a:tblPr firstRow="1" firstCol="1" bandRow="1">
                <a:tableStyleId>{5C22544A-7EE6-4342-B048-85BDC9FD1C3A}</a:tableStyleId>
              </a:tblPr>
              <a:tblGrid>
                <a:gridCol w="3060340">
                  <a:extLst>
                    <a:ext uri="{9D8B030D-6E8A-4147-A177-3AD203B41FA5}">
                      <a16:colId xmlns:a16="http://schemas.microsoft.com/office/drawing/2014/main" val="3257083310"/>
                    </a:ext>
                  </a:extLst>
                </a:gridCol>
                <a:gridCol w="3060340">
                  <a:extLst>
                    <a:ext uri="{9D8B030D-6E8A-4147-A177-3AD203B41FA5}">
                      <a16:colId xmlns:a16="http://schemas.microsoft.com/office/drawing/2014/main" val="3813888103"/>
                    </a:ext>
                  </a:extLst>
                </a:gridCol>
              </a:tblGrid>
              <a:tr h="432048">
                <a:tc>
                  <a:txBody>
                    <a:bodyPr/>
                    <a:lstStyle/>
                    <a:p>
                      <a:pPr>
                        <a:lnSpc>
                          <a:spcPct val="107000"/>
                        </a:lnSpc>
                        <a:spcAft>
                          <a:spcPts val="800"/>
                        </a:spcAft>
                      </a:pPr>
                      <a:r>
                        <a:rPr lang="en-GB" sz="1400" dirty="0">
                          <a:effectLst/>
                        </a:rPr>
                        <a:t>Reg</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tc>
                  <a:txBody>
                    <a:bodyPr/>
                    <a:lstStyle/>
                    <a:p>
                      <a:pPr>
                        <a:lnSpc>
                          <a:spcPct val="107000"/>
                        </a:lnSpc>
                        <a:spcAft>
                          <a:spcPts val="800"/>
                        </a:spcAft>
                      </a:pPr>
                      <a:r>
                        <a:rPr lang="en-GB" sz="1400" dirty="0">
                          <a:effectLst/>
                        </a:rPr>
                        <a:t>8.55- 9:10</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extLst>
                  <a:ext uri="{0D108BD9-81ED-4DB2-BD59-A6C34878D82A}">
                    <a16:rowId xmlns:a16="http://schemas.microsoft.com/office/drawing/2014/main" val="2882690930"/>
                  </a:ext>
                </a:extLst>
              </a:tr>
              <a:tr h="432048">
                <a:tc>
                  <a:txBody>
                    <a:bodyPr/>
                    <a:lstStyle/>
                    <a:p>
                      <a:pPr>
                        <a:lnSpc>
                          <a:spcPct val="107000"/>
                        </a:lnSpc>
                        <a:spcAft>
                          <a:spcPts val="800"/>
                        </a:spcAft>
                      </a:pPr>
                      <a:r>
                        <a:rPr lang="en-GB" sz="1400">
                          <a:effectLst/>
                        </a:rPr>
                        <a:t>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tc>
                  <a:txBody>
                    <a:bodyPr/>
                    <a:lstStyle/>
                    <a:p>
                      <a:pPr>
                        <a:lnSpc>
                          <a:spcPct val="107000"/>
                        </a:lnSpc>
                        <a:spcAft>
                          <a:spcPts val="800"/>
                        </a:spcAft>
                      </a:pPr>
                      <a:r>
                        <a:rPr lang="en-GB" sz="1400">
                          <a:effectLst/>
                        </a:rPr>
                        <a:t>9:10 - 9:45</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extLst>
                  <a:ext uri="{0D108BD9-81ED-4DB2-BD59-A6C34878D82A}">
                    <a16:rowId xmlns:a16="http://schemas.microsoft.com/office/drawing/2014/main" val="2973733050"/>
                  </a:ext>
                </a:extLst>
              </a:tr>
              <a:tr h="432048">
                <a:tc>
                  <a:txBody>
                    <a:bodyPr/>
                    <a:lstStyle/>
                    <a:p>
                      <a:pPr>
                        <a:lnSpc>
                          <a:spcPct val="107000"/>
                        </a:lnSpc>
                        <a:spcAft>
                          <a:spcPts val="800"/>
                        </a:spcAft>
                      </a:pPr>
                      <a:r>
                        <a:rPr lang="en-GB" sz="1400" dirty="0">
                          <a:effectLst/>
                        </a:rPr>
                        <a:t>2</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tc>
                  <a:txBody>
                    <a:bodyPr/>
                    <a:lstStyle/>
                    <a:p>
                      <a:pPr>
                        <a:lnSpc>
                          <a:spcPct val="107000"/>
                        </a:lnSpc>
                        <a:spcAft>
                          <a:spcPts val="800"/>
                        </a:spcAft>
                      </a:pPr>
                      <a:r>
                        <a:rPr lang="en-GB" sz="1400">
                          <a:effectLst/>
                        </a:rPr>
                        <a:t>9:45 - 10:20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extLst>
                  <a:ext uri="{0D108BD9-81ED-4DB2-BD59-A6C34878D82A}">
                    <a16:rowId xmlns:a16="http://schemas.microsoft.com/office/drawing/2014/main" val="2070352133"/>
                  </a:ext>
                </a:extLst>
              </a:tr>
              <a:tr h="432048">
                <a:tc>
                  <a:txBody>
                    <a:bodyPr/>
                    <a:lstStyle/>
                    <a:p>
                      <a:pPr>
                        <a:lnSpc>
                          <a:spcPct val="107000"/>
                        </a:lnSpc>
                        <a:spcAft>
                          <a:spcPts val="800"/>
                        </a:spcAft>
                      </a:pPr>
                      <a:r>
                        <a:rPr lang="en-GB" sz="1400">
                          <a:effectLst/>
                        </a:rPr>
                        <a:t>BREAK</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tc>
                  <a:txBody>
                    <a:bodyPr/>
                    <a:lstStyle/>
                    <a:p>
                      <a:pPr>
                        <a:lnSpc>
                          <a:spcPct val="107000"/>
                        </a:lnSpc>
                        <a:spcAft>
                          <a:spcPts val="800"/>
                        </a:spcAft>
                      </a:pPr>
                      <a:r>
                        <a:rPr lang="en-GB" sz="1400">
                          <a:effectLst/>
                        </a:rPr>
                        <a:t>10:20 - 10:35</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extLst>
                  <a:ext uri="{0D108BD9-81ED-4DB2-BD59-A6C34878D82A}">
                    <a16:rowId xmlns:a16="http://schemas.microsoft.com/office/drawing/2014/main" val="1693727291"/>
                  </a:ext>
                </a:extLst>
              </a:tr>
              <a:tr h="432048">
                <a:tc>
                  <a:txBody>
                    <a:bodyPr/>
                    <a:lstStyle/>
                    <a:p>
                      <a:pPr>
                        <a:lnSpc>
                          <a:spcPct val="107000"/>
                        </a:lnSpc>
                        <a:spcAft>
                          <a:spcPts val="800"/>
                        </a:spcAft>
                      </a:pPr>
                      <a:r>
                        <a:rPr lang="en-GB" sz="1400" dirty="0">
                          <a:effectLst/>
                        </a:rPr>
                        <a:t>3</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tc>
                  <a:txBody>
                    <a:bodyPr/>
                    <a:lstStyle/>
                    <a:p>
                      <a:pPr>
                        <a:lnSpc>
                          <a:spcPct val="107000"/>
                        </a:lnSpc>
                        <a:spcAft>
                          <a:spcPts val="800"/>
                        </a:spcAft>
                      </a:pPr>
                      <a:r>
                        <a:rPr lang="en-GB" sz="1400">
                          <a:effectLst/>
                        </a:rPr>
                        <a:t>10:35 - 11:10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extLst>
                  <a:ext uri="{0D108BD9-81ED-4DB2-BD59-A6C34878D82A}">
                    <a16:rowId xmlns:a16="http://schemas.microsoft.com/office/drawing/2014/main" val="904471074"/>
                  </a:ext>
                </a:extLst>
              </a:tr>
              <a:tr h="432048">
                <a:tc>
                  <a:txBody>
                    <a:bodyPr/>
                    <a:lstStyle/>
                    <a:p>
                      <a:pPr>
                        <a:lnSpc>
                          <a:spcPct val="107000"/>
                        </a:lnSpc>
                        <a:spcAft>
                          <a:spcPts val="800"/>
                        </a:spcAft>
                      </a:pPr>
                      <a:r>
                        <a:rPr lang="en-GB" sz="1400">
                          <a:effectLst/>
                        </a:rPr>
                        <a:t>4</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tc>
                  <a:txBody>
                    <a:bodyPr/>
                    <a:lstStyle/>
                    <a:p>
                      <a:pPr>
                        <a:lnSpc>
                          <a:spcPct val="107000"/>
                        </a:lnSpc>
                        <a:spcAft>
                          <a:spcPts val="800"/>
                        </a:spcAft>
                      </a:pPr>
                      <a:r>
                        <a:rPr lang="en-GB" sz="1400" dirty="0">
                          <a:effectLst/>
                        </a:rPr>
                        <a:t>11:10 - 11:45</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extLst>
                  <a:ext uri="{0D108BD9-81ED-4DB2-BD59-A6C34878D82A}">
                    <a16:rowId xmlns:a16="http://schemas.microsoft.com/office/drawing/2014/main" val="485259335"/>
                  </a:ext>
                </a:extLst>
              </a:tr>
              <a:tr h="432048">
                <a:tc>
                  <a:txBody>
                    <a:bodyPr/>
                    <a:lstStyle/>
                    <a:p>
                      <a:pPr>
                        <a:lnSpc>
                          <a:spcPct val="107000"/>
                        </a:lnSpc>
                        <a:spcAft>
                          <a:spcPts val="800"/>
                        </a:spcAft>
                      </a:pPr>
                      <a:r>
                        <a:rPr lang="en-GB" sz="1400">
                          <a:effectLst/>
                        </a:rPr>
                        <a:t>5 - LUNCH</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tc>
                  <a:txBody>
                    <a:bodyPr/>
                    <a:lstStyle/>
                    <a:p>
                      <a:pPr>
                        <a:lnSpc>
                          <a:spcPct val="107000"/>
                        </a:lnSpc>
                        <a:spcAft>
                          <a:spcPts val="800"/>
                        </a:spcAft>
                      </a:pPr>
                      <a:r>
                        <a:rPr lang="en-GB" sz="1400">
                          <a:effectLst/>
                        </a:rPr>
                        <a:t>11:45 - 12:15</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extLst>
                  <a:ext uri="{0D108BD9-81ED-4DB2-BD59-A6C34878D82A}">
                    <a16:rowId xmlns:a16="http://schemas.microsoft.com/office/drawing/2014/main" val="2332146380"/>
                  </a:ext>
                </a:extLst>
              </a:tr>
              <a:tr h="432048">
                <a:tc>
                  <a:txBody>
                    <a:bodyPr/>
                    <a:lstStyle/>
                    <a:p>
                      <a:pPr>
                        <a:lnSpc>
                          <a:spcPct val="107000"/>
                        </a:lnSpc>
                        <a:spcAft>
                          <a:spcPts val="800"/>
                        </a:spcAft>
                      </a:pPr>
                      <a:r>
                        <a:rPr lang="en-GB" sz="1400">
                          <a:effectLst/>
                        </a:rPr>
                        <a:t>6 - LUNCH</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tc>
                  <a:txBody>
                    <a:bodyPr/>
                    <a:lstStyle/>
                    <a:p>
                      <a:pPr>
                        <a:lnSpc>
                          <a:spcPct val="107000"/>
                        </a:lnSpc>
                        <a:spcAft>
                          <a:spcPts val="800"/>
                        </a:spcAft>
                      </a:pPr>
                      <a:r>
                        <a:rPr lang="en-GB" sz="1400">
                          <a:effectLst/>
                        </a:rPr>
                        <a:t>12:15 - 12:45</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extLst>
                  <a:ext uri="{0D108BD9-81ED-4DB2-BD59-A6C34878D82A}">
                    <a16:rowId xmlns:a16="http://schemas.microsoft.com/office/drawing/2014/main" val="3416247590"/>
                  </a:ext>
                </a:extLst>
              </a:tr>
              <a:tr h="432048">
                <a:tc>
                  <a:txBody>
                    <a:bodyPr/>
                    <a:lstStyle/>
                    <a:p>
                      <a:pPr>
                        <a:lnSpc>
                          <a:spcPct val="107000"/>
                        </a:lnSpc>
                        <a:spcAft>
                          <a:spcPts val="800"/>
                        </a:spcAft>
                      </a:pPr>
                      <a:r>
                        <a:rPr lang="en-GB" sz="1400">
                          <a:effectLst/>
                        </a:rPr>
                        <a:t>7 - LUNCH</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tc>
                  <a:txBody>
                    <a:bodyPr/>
                    <a:lstStyle/>
                    <a:p>
                      <a:pPr>
                        <a:lnSpc>
                          <a:spcPct val="107000"/>
                        </a:lnSpc>
                        <a:spcAft>
                          <a:spcPts val="800"/>
                        </a:spcAft>
                      </a:pPr>
                      <a:r>
                        <a:rPr lang="en-GB" sz="1400">
                          <a:effectLst/>
                        </a:rPr>
                        <a:t>12:45 - 1:15</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extLst>
                  <a:ext uri="{0D108BD9-81ED-4DB2-BD59-A6C34878D82A}">
                    <a16:rowId xmlns:a16="http://schemas.microsoft.com/office/drawing/2014/main" val="664904822"/>
                  </a:ext>
                </a:extLst>
              </a:tr>
              <a:tr h="432048">
                <a:tc>
                  <a:txBody>
                    <a:bodyPr/>
                    <a:lstStyle/>
                    <a:p>
                      <a:pPr>
                        <a:lnSpc>
                          <a:spcPct val="107000"/>
                        </a:lnSpc>
                        <a:spcAft>
                          <a:spcPts val="800"/>
                        </a:spcAft>
                      </a:pPr>
                      <a:r>
                        <a:rPr lang="en-GB" sz="1400">
                          <a:effectLst/>
                        </a:rPr>
                        <a:t>8</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tc>
                  <a:txBody>
                    <a:bodyPr/>
                    <a:lstStyle/>
                    <a:p>
                      <a:pPr>
                        <a:lnSpc>
                          <a:spcPct val="107000"/>
                        </a:lnSpc>
                        <a:spcAft>
                          <a:spcPts val="800"/>
                        </a:spcAft>
                      </a:pPr>
                      <a:r>
                        <a:rPr lang="en-GB" sz="1400">
                          <a:effectLst/>
                        </a:rPr>
                        <a:t>1:15 - 1:50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extLst>
                  <a:ext uri="{0D108BD9-81ED-4DB2-BD59-A6C34878D82A}">
                    <a16:rowId xmlns:a16="http://schemas.microsoft.com/office/drawing/2014/main" val="2190566512"/>
                  </a:ext>
                </a:extLst>
              </a:tr>
              <a:tr h="432048">
                <a:tc>
                  <a:txBody>
                    <a:bodyPr/>
                    <a:lstStyle/>
                    <a:p>
                      <a:pPr>
                        <a:lnSpc>
                          <a:spcPct val="107000"/>
                        </a:lnSpc>
                        <a:spcAft>
                          <a:spcPts val="800"/>
                        </a:spcAft>
                      </a:pPr>
                      <a:r>
                        <a:rPr lang="en-GB" sz="1400">
                          <a:effectLst/>
                        </a:rPr>
                        <a:t>9</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tc>
                  <a:txBody>
                    <a:bodyPr/>
                    <a:lstStyle/>
                    <a:p>
                      <a:pPr>
                        <a:lnSpc>
                          <a:spcPct val="107000"/>
                        </a:lnSpc>
                        <a:spcAft>
                          <a:spcPts val="800"/>
                        </a:spcAft>
                      </a:pPr>
                      <a:r>
                        <a:rPr lang="en-GB" sz="1400" dirty="0">
                          <a:effectLst/>
                        </a:rPr>
                        <a:t>1:50 - 2:25</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extLst>
                  <a:ext uri="{0D108BD9-81ED-4DB2-BD59-A6C34878D82A}">
                    <a16:rowId xmlns:a16="http://schemas.microsoft.com/office/drawing/2014/main" val="1060244181"/>
                  </a:ext>
                </a:extLst>
              </a:tr>
              <a:tr h="432048">
                <a:tc>
                  <a:txBody>
                    <a:bodyPr/>
                    <a:lstStyle/>
                    <a:p>
                      <a:pPr>
                        <a:lnSpc>
                          <a:spcPct val="107000"/>
                        </a:lnSpc>
                        <a:spcAft>
                          <a:spcPts val="800"/>
                        </a:spcAft>
                      </a:pPr>
                      <a:r>
                        <a:rPr lang="en-GB" sz="1400">
                          <a:effectLst/>
                        </a:rPr>
                        <a:t>10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tc>
                  <a:txBody>
                    <a:bodyPr/>
                    <a:lstStyle/>
                    <a:p>
                      <a:pPr>
                        <a:lnSpc>
                          <a:spcPct val="107000"/>
                        </a:lnSpc>
                        <a:spcAft>
                          <a:spcPts val="800"/>
                        </a:spcAft>
                      </a:pPr>
                      <a:r>
                        <a:rPr lang="en-GB" sz="1400" dirty="0">
                          <a:effectLst/>
                        </a:rPr>
                        <a:t>2:25 - 3:00</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extLst>
                  <a:ext uri="{0D108BD9-81ED-4DB2-BD59-A6C34878D82A}">
                    <a16:rowId xmlns:a16="http://schemas.microsoft.com/office/drawing/2014/main" val="2247112670"/>
                  </a:ext>
                </a:extLst>
              </a:tr>
            </a:tbl>
          </a:graphicData>
        </a:graphic>
      </p:graphicFrame>
    </p:spTree>
    <p:extLst>
      <p:ext uri="{BB962C8B-B14F-4D97-AF65-F5344CB8AC3E}">
        <p14:creationId xmlns:p14="http://schemas.microsoft.com/office/powerpoint/2010/main" val="604557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782A4B-1934-2960-0F2C-C1F52B3452C6}"/>
              </a:ext>
            </a:extLst>
          </p:cNvPr>
          <p:cNvSpPr txBox="1">
            <a:spLocks/>
          </p:cNvSpPr>
          <p:nvPr/>
        </p:nvSpPr>
        <p:spPr>
          <a:xfrm>
            <a:off x="611560" y="476672"/>
            <a:ext cx="6434472" cy="857250"/>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GB" sz="2400" b="1" dirty="0">
                <a:solidFill>
                  <a:srgbClr val="0F6FC6"/>
                </a:solidFill>
                <a:latin typeface="Calibri"/>
              </a:rPr>
              <a:t>Curriculum at </a:t>
            </a:r>
            <a:r>
              <a:rPr lang="en-GB" sz="2400" b="1" dirty="0" err="1">
                <a:solidFill>
                  <a:srgbClr val="0F6FC6"/>
                </a:solidFill>
                <a:latin typeface="Calibri"/>
              </a:rPr>
              <a:t>Laurelhill</a:t>
            </a:r>
            <a:r>
              <a:rPr lang="en-GB" sz="2400" b="1" dirty="0">
                <a:solidFill>
                  <a:srgbClr val="0F6FC6"/>
                </a:solidFill>
                <a:latin typeface="Calibri"/>
              </a:rPr>
              <a:t> Community College</a:t>
            </a:r>
            <a:endParaRPr lang="en-GB" sz="2850" dirty="0">
              <a:solidFill>
                <a:srgbClr val="0F6FC6"/>
              </a:solidFill>
              <a:latin typeface="Calibri"/>
            </a:endParaRPr>
          </a:p>
        </p:txBody>
      </p:sp>
      <p:sp>
        <p:nvSpPr>
          <p:cNvPr id="5" name="Content Placeholder 4">
            <a:extLst>
              <a:ext uri="{FF2B5EF4-FFF2-40B4-BE49-F238E27FC236}">
                <a16:creationId xmlns:a16="http://schemas.microsoft.com/office/drawing/2014/main" id="{18DDFF6F-59D4-2EFA-26E2-857B281A7B41}"/>
              </a:ext>
            </a:extLst>
          </p:cNvPr>
          <p:cNvSpPr txBox="1">
            <a:spLocks/>
          </p:cNvSpPr>
          <p:nvPr/>
        </p:nvSpPr>
        <p:spPr>
          <a:xfrm>
            <a:off x="1331640" y="2024844"/>
            <a:ext cx="6624736" cy="4500500"/>
          </a:xfrm>
          <a:prstGeom prst="rect">
            <a:avLst/>
          </a:prstGeom>
        </p:spPr>
        <p:txBody>
          <a:bodyPr vert="horz">
            <a:normAutofit fontScale="850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rgbClr val="0BD0D9"/>
              </a:buClr>
              <a:buNone/>
            </a:pPr>
            <a:r>
              <a:rPr lang="en-GB" sz="2300" b="1" u="sng" dirty="0">
                <a:solidFill>
                  <a:srgbClr val="0F6FC6">
                    <a:lumMod val="60000"/>
                    <a:lumOff val="40000"/>
                  </a:srgbClr>
                </a:solidFill>
                <a:latin typeface="Constantia"/>
              </a:rPr>
              <a:t>Aims:</a:t>
            </a:r>
          </a:p>
          <a:p>
            <a:pPr marL="0" indent="0">
              <a:buClr>
                <a:srgbClr val="0BD0D9"/>
              </a:buClr>
              <a:buNone/>
            </a:pPr>
            <a:endParaRPr lang="en-GB" sz="2300" b="1" u="sng" dirty="0">
              <a:solidFill>
                <a:srgbClr val="0F6FC6">
                  <a:lumMod val="60000"/>
                  <a:lumOff val="40000"/>
                </a:srgbClr>
              </a:solidFill>
              <a:latin typeface="Constantia"/>
            </a:endParaRPr>
          </a:p>
          <a:p>
            <a:pPr>
              <a:buClr>
                <a:srgbClr val="0BD0D9"/>
              </a:buClr>
            </a:pPr>
            <a:r>
              <a:rPr lang="en-GB" sz="2300" dirty="0">
                <a:solidFill>
                  <a:prstClr val="black"/>
                </a:solidFill>
                <a:latin typeface="Constantia"/>
              </a:rPr>
              <a:t>Child-centred</a:t>
            </a:r>
          </a:p>
          <a:p>
            <a:pPr marL="0" indent="0">
              <a:buClr>
                <a:srgbClr val="0BD0D9"/>
              </a:buClr>
              <a:buNone/>
            </a:pPr>
            <a:endParaRPr lang="en-GB" sz="2300" dirty="0">
              <a:solidFill>
                <a:prstClr val="black"/>
              </a:solidFill>
              <a:latin typeface="Constantia"/>
            </a:endParaRPr>
          </a:p>
          <a:p>
            <a:pPr>
              <a:buClr>
                <a:srgbClr val="0BD0D9"/>
              </a:buClr>
            </a:pPr>
            <a:r>
              <a:rPr lang="en-GB" sz="2300" dirty="0">
                <a:solidFill>
                  <a:prstClr val="black"/>
                </a:solidFill>
                <a:latin typeface="Constantia"/>
              </a:rPr>
              <a:t>Broad and Balanced </a:t>
            </a:r>
          </a:p>
          <a:p>
            <a:pPr>
              <a:buClr>
                <a:srgbClr val="0BD0D9"/>
              </a:buClr>
            </a:pPr>
            <a:endParaRPr lang="en-GB" sz="2300" dirty="0">
              <a:solidFill>
                <a:prstClr val="black"/>
              </a:solidFill>
              <a:latin typeface="Constantia"/>
            </a:endParaRPr>
          </a:p>
          <a:p>
            <a:pPr>
              <a:buClr>
                <a:srgbClr val="0BD0D9"/>
              </a:buClr>
            </a:pPr>
            <a:r>
              <a:rPr lang="en-GB" sz="2300" dirty="0">
                <a:solidFill>
                  <a:prstClr val="black"/>
                </a:solidFill>
                <a:latin typeface="Constantia"/>
              </a:rPr>
              <a:t>In line with NI Curriculum</a:t>
            </a:r>
          </a:p>
          <a:p>
            <a:pPr>
              <a:buClr>
                <a:srgbClr val="0BD0D9"/>
              </a:buClr>
            </a:pPr>
            <a:endParaRPr lang="en-GB" sz="2300" dirty="0">
              <a:solidFill>
                <a:prstClr val="black"/>
              </a:solidFill>
              <a:latin typeface="Constantia"/>
            </a:endParaRPr>
          </a:p>
          <a:p>
            <a:pPr>
              <a:buClr>
                <a:srgbClr val="0BD0D9"/>
              </a:buClr>
            </a:pPr>
            <a:r>
              <a:rPr lang="en-GB" sz="2300" dirty="0">
                <a:solidFill>
                  <a:prstClr val="black"/>
                </a:solidFill>
                <a:latin typeface="Constantia"/>
              </a:rPr>
              <a:t>Cater for all abilities, needs, strengths and ambitions of all students</a:t>
            </a:r>
          </a:p>
          <a:p>
            <a:pPr>
              <a:buClr>
                <a:srgbClr val="0BD0D9"/>
              </a:buClr>
            </a:pPr>
            <a:endParaRPr lang="en-GB" sz="2300" dirty="0">
              <a:solidFill>
                <a:prstClr val="black"/>
              </a:solidFill>
              <a:latin typeface="Constantia"/>
            </a:endParaRPr>
          </a:p>
          <a:p>
            <a:pPr>
              <a:buClr>
                <a:srgbClr val="0BD0D9"/>
              </a:buClr>
            </a:pPr>
            <a:r>
              <a:rPr lang="en-GB" sz="2300" dirty="0">
                <a:solidFill>
                  <a:prstClr val="black"/>
                </a:solidFill>
                <a:latin typeface="Constantia"/>
              </a:rPr>
              <a:t>Facilitate the achievement of a minimum of 5 A*-C grades at KS4</a:t>
            </a:r>
          </a:p>
          <a:p>
            <a:pPr>
              <a:buClr>
                <a:srgbClr val="0BD0D9"/>
              </a:buClr>
            </a:pPr>
            <a:endParaRPr lang="en-GB" sz="2300" dirty="0">
              <a:solidFill>
                <a:prstClr val="black"/>
              </a:solidFill>
              <a:latin typeface="Constantia"/>
            </a:endParaRPr>
          </a:p>
          <a:p>
            <a:pPr>
              <a:buClr>
                <a:srgbClr val="0BD0D9"/>
              </a:buClr>
            </a:pPr>
            <a:r>
              <a:rPr lang="en-GB" sz="2300" dirty="0">
                <a:solidFill>
                  <a:prstClr val="black"/>
                </a:solidFill>
                <a:latin typeface="Constantia"/>
              </a:rPr>
              <a:t>Prepare students for life post-16 or post-18</a:t>
            </a:r>
          </a:p>
          <a:p>
            <a:pPr>
              <a:buClr>
                <a:srgbClr val="0BD0D9"/>
              </a:buClr>
            </a:pPr>
            <a:endParaRPr lang="en-GB" sz="1950" dirty="0">
              <a:solidFill>
                <a:prstClr val="black"/>
              </a:solidFill>
              <a:latin typeface="Constantia"/>
            </a:endParaRPr>
          </a:p>
          <a:p>
            <a:pPr marL="0" indent="0">
              <a:buClr>
                <a:srgbClr val="0BD0D9"/>
              </a:buClr>
              <a:buNone/>
            </a:pPr>
            <a:endParaRPr lang="en-GB" sz="1950" dirty="0">
              <a:solidFill>
                <a:prstClr val="black"/>
              </a:solidFill>
              <a:latin typeface="Constantia"/>
            </a:endParaRPr>
          </a:p>
        </p:txBody>
      </p:sp>
    </p:spTree>
    <p:extLst>
      <p:ext uri="{BB962C8B-B14F-4D97-AF65-F5344CB8AC3E}">
        <p14:creationId xmlns:p14="http://schemas.microsoft.com/office/powerpoint/2010/main" val="1678233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6A0A4-4E71-3D81-1718-BA441D56D298}"/>
              </a:ext>
            </a:extLst>
          </p:cNvPr>
          <p:cNvSpPr>
            <a:spLocks noGrp="1"/>
          </p:cNvSpPr>
          <p:nvPr>
            <p:ph type="title"/>
          </p:nvPr>
        </p:nvSpPr>
        <p:spPr>
          <a:xfrm>
            <a:off x="487508" y="1052736"/>
            <a:ext cx="4052413" cy="1143000"/>
          </a:xfrm>
        </p:spPr>
        <p:txBody>
          <a:bodyPr>
            <a:normAutofit fontScale="90000"/>
          </a:bodyPr>
          <a:lstStyle/>
          <a:p>
            <a:r>
              <a:rPr lang="en-GB" dirty="0"/>
              <a:t>The Year 10 Curriculum</a:t>
            </a:r>
          </a:p>
        </p:txBody>
      </p:sp>
      <p:sp>
        <p:nvSpPr>
          <p:cNvPr id="3" name="Content Placeholder 2">
            <a:extLst>
              <a:ext uri="{FF2B5EF4-FFF2-40B4-BE49-F238E27FC236}">
                <a16:creationId xmlns:a16="http://schemas.microsoft.com/office/drawing/2014/main" id="{F2A2C51E-5272-D977-693D-5D5F2FE95700}"/>
              </a:ext>
            </a:extLst>
          </p:cNvPr>
          <p:cNvSpPr>
            <a:spLocks noGrp="1"/>
          </p:cNvSpPr>
          <p:nvPr>
            <p:ph idx="1"/>
          </p:nvPr>
        </p:nvSpPr>
        <p:spPr/>
        <p:txBody>
          <a:bodyPr/>
          <a:lstStyle/>
          <a:p>
            <a:endParaRPr lang="en-GB" dirty="0"/>
          </a:p>
          <a:p>
            <a:endParaRPr lang="en-GB" dirty="0"/>
          </a:p>
        </p:txBody>
      </p:sp>
      <p:graphicFrame>
        <p:nvGraphicFramePr>
          <p:cNvPr id="4" name="Table 3">
            <a:extLst>
              <a:ext uri="{FF2B5EF4-FFF2-40B4-BE49-F238E27FC236}">
                <a16:creationId xmlns:a16="http://schemas.microsoft.com/office/drawing/2014/main" id="{05745D64-01D2-0D91-DDC2-B5F9A860AC9A}"/>
              </a:ext>
            </a:extLst>
          </p:cNvPr>
          <p:cNvGraphicFramePr>
            <a:graphicFrameLocks noGrp="1"/>
          </p:cNvGraphicFramePr>
          <p:nvPr>
            <p:extLst>
              <p:ext uri="{D42A27DB-BD31-4B8C-83A1-F6EECF244321}">
                <p14:modId xmlns:p14="http://schemas.microsoft.com/office/powerpoint/2010/main" val="3846104754"/>
              </p:ext>
            </p:extLst>
          </p:nvPr>
        </p:nvGraphicFramePr>
        <p:xfrm>
          <a:off x="4696052" y="836712"/>
          <a:ext cx="3960440" cy="5760720"/>
        </p:xfrm>
        <a:graphic>
          <a:graphicData uri="http://schemas.openxmlformats.org/drawingml/2006/table">
            <a:tbl>
              <a:tblPr firstRow="1" bandRow="1">
                <a:tableStyleId>{5C22544A-7EE6-4342-B048-85BDC9FD1C3A}</a:tableStyleId>
              </a:tblPr>
              <a:tblGrid>
                <a:gridCol w="1551172">
                  <a:extLst>
                    <a:ext uri="{9D8B030D-6E8A-4147-A177-3AD203B41FA5}">
                      <a16:colId xmlns:a16="http://schemas.microsoft.com/office/drawing/2014/main" val="3535264283"/>
                    </a:ext>
                  </a:extLst>
                </a:gridCol>
                <a:gridCol w="373527">
                  <a:extLst>
                    <a:ext uri="{9D8B030D-6E8A-4147-A177-3AD203B41FA5}">
                      <a16:colId xmlns:a16="http://schemas.microsoft.com/office/drawing/2014/main" val="3445200015"/>
                    </a:ext>
                  </a:extLst>
                </a:gridCol>
                <a:gridCol w="1606693">
                  <a:extLst>
                    <a:ext uri="{9D8B030D-6E8A-4147-A177-3AD203B41FA5}">
                      <a16:colId xmlns:a16="http://schemas.microsoft.com/office/drawing/2014/main" val="4234925421"/>
                    </a:ext>
                  </a:extLst>
                </a:gridCol>
                <a:gridCol w="429048">
                  <a:extLst>
                    <a:ext uri="{9D8B030D-6E8A-4147-A177-3AD203B41FA5}">
                      <a16:colId xmlns:a16="http://schemas.microsoft.com/office/drawing/2014/main" val="2164482791"/>
                    </a:ext>
                  </a:extLst>
                </a:gridCol>
              </a:tblGrid>
              <a:tr h="295624">
                <a:tc gridSpan="2">
                  <a:txBody>
                    <a:bodyPr/>
                    <a:lstStyle/>
                    <a:p>
                      <a:pPr algn="ctr"/>
                      <a:r>
                        <a:rPr lang="en-GB" dirty="0"/>
                        <a:t>Pathway 1</a:t>
                      </a:r>
                    </a:p>
                  </a:txBody>
                  <a:tcPr/>
                </a:tc>
                <a:tc hMerge="1">
                  <a:txBody>
                    <a:bodyPr/>
                    <a:lstStyle/>
                    <a:p>
                      <a:endParaRPr lang="en-GB" dirty="0"/>
                    </a:p>
                  </a:txBody>
                  <a:tcPr/>
                </a:tc>
                <a:tc gridSpan="2">
                  <a:txBody>
                    <a:bodyPr/>
                    <a:lstStyle/>
                    <a:p>
                      <a:pPr algn="ctr"/>
                      <a:r>
                        <a:rPr lang="en-GB" dirty="0"/>
                        <a:t>Pathway 2</a:t>
                      </a:r>
                    </a:p>
                  </a:txBody>
                  <a:tcPr/>
                </a:tc>
                <a:tc hMerge="1">
                  <a:txBody>
                    <a:bodyPr/>
                    <a:lstStyle/>
                    <a:p>
                      <a:endParaRPr lang="en-GB" dirty="0"/>
                    </a:p>
                  </a:txBody>
                  <a:tcPr/>
                </a:tc>
                <a:extLst>
                  <a:ext uri="{0D108BD9-81ED-4DB2-BD59-A6C34878D82A}">
                    <a16:rowId xmlns:a16="http://schemas.microsoft.com/office/drawing/2014/main" val="1903618129"/>
                  </a:ext>
                </a:extLst>
              </a:tr>
              <a:tr h="737444">
                <a:tc>
                  <a:txBody>
                    <a:bodyPr/>
                    <a:lstStyle/>
                    <a:p>
                      <a:r>
                        <a:rPr lang="en-GB" dirty="0"/>
                        <a:t>English</a:t>
                      </a:r>
                    </a:p>
                    <a:p>
                      <a:r>
                        <a:rPr lang="en-GB" dirty="0"/>
                        <a:t>Maths</a:t>
                      </a:r>
                    </a:p>
                  </a:txBody>
                  <a:tcPr/>
                </a:tc>
                <a:tc>
                  <a:txBody>
                    <a:bodyPr/>
                    <a:lstStyle/>
                    <a:p>
                      <a:r>
                        <a:rPr lang="en-GB" dirty="0"/>
                        <a:t>7</a:t>
                      </a:r>
                    </a:p>
                  </a:txBody>
                  <a:tcPr/>
                </a:tc>
                <a:tc>
                  <a:txBody>
                    <a:bodyPr/>
                    <a:lstStyle/>
                    <a:p>
                      <a:r>
                        <a:rPr lang="en-GB" dirty="0">
                          <a:highlight>
                            <a:srgbClr val="FFFF00"/>
                          </a:highlight>
                        </a:rPr>
                        <a:t>English</a:t>
                      </a:r>
                    </a:p>
                    <a:p>
                      <a:r>
                        <a:rPr lang="en-GB" dirty="0">
                          <a:highlight>
                            <a:srgbClr val="FFFF00"/>
                          </a:highlight>
                        </a:rPr>
                        <a:t>Maths</a:t>
                      </a:r>
                    </a:p>
                    <a:p>
                      <a:r>
                        <a:rPr lang="en-GB" dirty="0">
                          <a:highlight>
                            <a:srgbClr val="FFFF00"/>
                          </a:highlight>
                        </a:rPr>
                        <a:t>Science</a:t>
                      </a:r>
                    </a:p>
                  </a:txBody>
                  <a:tcPr/>
                </a:tc>
                <a:tc>
                  <a:txBody>
                    <a:bodyPr/>
                    <a:lstStyle/>
                    <a:p>
                      <a:r>
                        <a:rPr lang="en-GB" dirty="0"/>
                        <a:t>7</a:t>
                      </a:r>
                    </a:p>
                  </a:txBody>
                  <a:tcPr/>
                </a:tc>
                <a:extLst>
                  <a:ext uri="{0D108BD9-81ED-4DB2-BD59-A6C34878D82A}">
                    <a16:rowId xmlns:a16="http://schemas.microsoft.com/office/drawing/2014/main" val="1733378239"/>
                  </a:ext>
                </a:extLst>
              </a:tr>
              <a:tr h="294977">
                <a:tc>
                  <a:txBody>
                    <a:bodyPr/>
                    <a:lstStyle/>
                    <a:p>
                      <a:r>
                        <a:rPr lang="en-GB" dirty="0"/>
                        <a:t>Science</a:t>
                      </a:r>
                    </a:p>
                  </a:txBody>
                  <a:tcPr/>
                </a:tc>
                <a:tc>
                  <a:txBody>
                    <a:bodyPr/>
                    <a:lstStyle/>
                    <a:p>
                      <a:r>
                        <a:rPr lang="en-GB" dirty="0"/>
                        <a:t>6</a:t>
                      </a:r>
                    </a:p>
                  </a:txBody>
                  <a:tcPr/>
                </a:tc>
                <a:tc>
                  <a:txBody>
                    <a:bodyPr/>
                    <a:lstStyle/>
                    <a:p>
                      <a:r>
                        <a:rPr lang="en-GB" dirty="0"/>
                        <a:t>PE</a:t>
                      </a:r>
                    </a:p>
                  </a:txBody>
                  <a:tcPr/>
                </a:tc>
                <a:tc>
                  <a:txBody>
                    <a:bodyPr/>
                    <a:lstStyle/>
                    <a:p>
                      <a:r>
                        <a:rPr lang="en-GB" dirty="0"/>
                        <a:t>4</a:t>
                      </a:r>
                    </a:p>
                  </a:txBody>
                  <a:tcPr/>
                </a:tc>
                <a:extLst>
                  <a:ext uri="{0D108BD9-81ED-4DB2-BD59-A6C34878D82A}">
                    <a16:rowId xmlns:a16="http://schemas.microsoft.com/office/drawing/2014/main" val="3262929454"/>
                  </a:ext>
                </a:extLst>
              </a:tr>
              <a:tr h="294977">
                <a:tc>
                  <a:txBody>
                    <a:bodyPr/>
                    <a:lstStyle/>
                    <a:p>
                      <a:r>
                        <a:rPr lang="en-GB" dirty="0"/>
                        <a:t>PE</a:t>
                      </a:r>
                    </a:p>
                  </a:txBody>
                  <a:tcPr/>
                </a:tc>
                <a:tc>
                  <a:txBody>
                    <a:bodyPr/>
                    <a:lstStyle/>
                    <a:p>
                      <a:r>
                        <a:rPr lang="en-GB" dirty="0"/>
                        <a:t>4</a:t>
                      </a:r>
                    </a:p>
                  </a:txBody>
                  <a:tcPr/>
                </a:tc>
                <a:tc rowSpan="2">
                  <a:txBody>
                    <a:bodyPr/>
                    <a:lstStyle/>
                    <a:p>
                      <a:r>
                        <a:rPr lang="en-GB" dirty="0"/>
                        <a:t>Art</a:t>
                      </a:r>
                    </a:p>
                    <a:p>
                      <a:r>
                        <a:rPr lang="en-GB" dirty="0"/>
                        <a:t>HE</a:t>
                      </a:r>
                    </a:p>
                    <a:p>
                      <a:r>
                        <a:rPr lang="en-GB" dirty="0"/>
                        <a:t>IT</a:t>
                      </a:r>
                    </a:p>
                    <a:p>
                      <a:r>
                        <a:rPr lang="en-GB" dirty="0"/>
                        <a:t>Technology</a:t>
                      </a:r>
                    </a:p>
                  </a:txBody>
                  <a:tcPr/>
                </a:tc>
                <a:tc rowSpan="2">
                  <a:txBody>
                    <a:bodyPr/>
                    <a:lstStyle/>
                    <a:p>
                      <a:r>
                        <a:rPr lang="en-GB" dirty="0"/>
                        <a:t>3</a:t>
                      </a:r>
                    </a:p>
                  </a:txBody>
                  <a:tcPr/>
                </a:tc>
                <a:extLst>
                  <a:ext uri="{0D108BD9-81ED-4DB2-BD59-A6C34878D82A}">
                    <a16:rowId xmlns:a16="http://schemas.microsoft.com/office/drawing/2014/main" val="2316576991"/>
                  </a:ext>
                </a:extLst>
              </a:tr>
              <a:tr h="663699">
                <a:tc>
                  <a:txBody>
                    <a:bodyPr/>
                    <a:lstStyle/>
                    <a:p>
                      <a:r>
                        <a:rPr lang="en-GB" dirty="0"/>
                        <a:t>Geography</a:t>
                      </a:r>
                    </a:p>
                    <a:p>
                      <a:r>
                        <a:rPr lang="en-GB" dirty="0"/>
                        <a:t>History</a:t>
                      </a:r>
                    </a:p>
                  </a:txBody>
                  <a:tcPr/>
                </a:tc>
                <a:tc>
                  <a:txBody>
                    <a:bodyPr/>
                    <a:lstStyle/>
                    <a:p>
                      <a:r>
                        <a:rPr lang="en-GB" dirty="0"/>
                        <a:t>3</a:t>
                      </a:r>
                    </a:p>
                  </a:txBody>
                  <a:tcPr/>
                </a:tc>
                <a:tc vMerge="1">
                  <a:txBody>
                    <a:bodyPr/>
                    <a:lstStyle/>
                    <a:p>
                      <a:endParaRPr dirty="0"/>
                    </a:p>
                  </a:txBody>
                  <a:tcPr/>
                </a:tc>
                <a:tc vMerge="1">
                  <a:txBody>
                    <a:bodyPr/>
                    <a:lstStyle/>
                    <a:p>
                      <a:endParaRPr dirty="0"/>
                    </a:p>
                  </a:txBody>
                  <a:tcPr/>
                </a:tc>
                <a:extLst>
                  <a:ext uri="{0D108BD9-81ED-4DB2-BD59-A6C34878D82A}">
                    <a16:rowId xmlns:a16="http://schemas.microsoft.com/office/drawing/2014/main" val="3237222429"/>
                  </a:ext>
                </a:extLst>
              </a:tr>
              <a:tr h="1843609">
                <a:tc>
                  <a:txBody>
                    <a:bodyPr/>
                    <a:lstStyle/>
                    <a:p>
                      <a:r>
                        <a:rPr lang="en-GB" dirty="0"/>
                        <a:t>Art</a:t>
                      </a:r>
                    </a:p>
                    <a:p>
                      <a:r>
                        <a:rPr lang="en-GB" dirty="0"/>
                        <a:t>Drama/Music</a:t>
                      </a:r>
                    </a:p>
                    <a:p>
                      <a:r>
                        <a:rPr lang="en-GB" dirty="0"/>
                        <a:t>HE</a:t>
                      </a:r>
                    </a:p>
                    <a:p>
                      <a:r>
                        <a:rPr lang="en-GB" dirty="0"/>
                        <a:t>IT</a:t>
                      </a:r>
                    </a:p>
                    <a:p>
                      <a:r>
                        <a:rPr lang="en-GB" dirty="0"/>
                        <a:t>Spanish</a:t>
                      </a:r>
                    </a:p>
                    <a:p>
                      <a:r>
                        <a:rPr lang="en-GB" dirty="0"/>
                        <a:t>RE</a:t>
                      </a:r>
                    </a:p>
                    <a:p>
                      <a:r>
                        <a:rPr lang="en-GB" dirty="0"/>
                        <a:t>Technology</a:t>
                      </a:r>
                    </a:p>
                  </a:txBody>
                  <a:tcPr/>
                </a:tc>
                <a:tc>
                  <a:txBody>
                    <a:bodyPr/>
                    <a:lstStyle/>
                    <a:p>
                      <a:r>
                        <a:rPr lang="en-GB" dirty="0"/>
                        <a:t>2</a:t>
                      </a:r>
                    </a:p>
                  </a:txBody>
                  <a:tcPr/>
                </a:tc>
                <a:tc>
                  <a:txBody>
                    <a:bodyPr/>
                    <a:lstStyle/>
                    <a:p>
                      <a:r>
                        <a:rPr lang="en-GB" dirty="0">
                          <a:highlight>
                            <a:srgbClr val="FFFF00"/>
                          </a:highlight>
                        </a:rPr>
                        <a:t>LLW – Citizenship (to cover language)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ighlight>
                            <a:srgbClr val="FFFF00"/>
                          </a:highlight>
                        </a:rPr>
                        <a:t>Environment &amp; Society</a:t>
                      </a:r>
                    </a:p>
                    <a:p>
                      <a:r>
                        <a:rPr lang="en-GB" dirty="0">
                          <a:highlight>
                            <a:srgbClr val="FFFF00"/>
                          </a:highlight>
                        </a:rPr>
                        <a:t>RE</a:t>
                      </a:r>
                    </a:p>
                    <a:p>
                      <a:r>
                        <a:rPr lang="en-GB" dirty="0"/>
                        <a:t>Music/Drama</a:t>
                      </a:r>
                    </a:p>
                  </a:txBody>
                  <a:tcPr>
                    <a:solidFill>
                      <a:srgbClr val="F1F3F9"/>
                    </a:solidFill>
                  </a:tcPr>
                </a:tc>
                <a:tc>
                  <a:txBody>
                    <a:bodyPr/>
                    <a:lstStyle/>
                    <a:p>
                      <a:r>
                        <a:rPr lang="en-GB" dirty="0"/>
                        <a:t>2</a:t>
                      </a:r>
                    </a:p>
                  </a:txBody>
                  <a:tcPr>
                    <a:solidFill>
                      <a:srgbClr val="F1F3F9"/>
                    </a:solidFill>
                  </a:tcPr>
                </a:tc>
                <a:extLst>
                  <a:ext uri="{0D108BD9-81ED-4DB2-BD59-A6C34878D82A}">
                    <a16:rowId xmlns:a16="http://schemas.microsoft.com/office/drawing/2014/main" val="3210321100"/>
                  </a:ext>
                </a:extLst>
              </a:tr>
              <a:tr h="516210">
                <a:tc>
                  <a:txBody>
                    <a:bodyPr/>
                    <a:lstStyle/>
                    <a:p>
                      <a:r>
                        <a:rPr lang="en-GB" dirty="0"/>
                        <a:t>LLW - Citizenship</a:t>
                      </a:r>
                    </a:p>
                  </a:txBody>
                  <a:tcPr/>
                </a:tc>
                <a:tc>
                  <a:txBody>
                    <a:bodyPr/>
                    <a:lstStyle/>
                    <a:p>
                      <a:r>
                        <a:rPr lang="en-GB" dirty="0"/>
                        <a:t>1</a:t>
                      </a:r>
                    </a:p>
                  </a:txBody>
                  <a:tcPr/>
                </a:tc>
                <a:tc>
                  <a:txBody>
                    <a:bodyPr/>
                    <a:lstStyle/>
                    <a:p>
                      <a:endParaRPr lang="en-GB" dirty="0"/>
                    </a:p>
                  </a:txBody>
                  <a:tcPr>
                    <a:solidFill>
                      <a:srgbClr val="BBC6E3"/>
                    </a:solidFill>
                  </a:tcPr>
                </a:tc>
                <a:tc>
                  <a:txBody>
                    <a:bodyPr/>
                    <a:lstStyle/>
                    <a:p>
                      <a:endParaRPr lang="en-GB" dirty="0"/>
                    </a:p>
                  </a:txBody>
                  <a:tcPr>
                    <a:solidFill>
                      <a:srgbClr val="BBC6E3"/>
                    </a:solidFill>
                  </a:tcPr>
                </a:tc>
                <a:extLst>
                  <a:ext uri="{0D108BD9-81ED-4DB2-BD59-A6C34878D82A}">
                    <a16:rowId xmlns:a16="http://schemas.microsoft.com/office/drawing/2014/main" val="2131429834"/>
                  </a:ext>
                </a:extLst>
              </a:tr>
            </a:tbl>
          </a:graphicData>
        </a:graphic>
      </p:graphicFrame>
      <p:sp>
        <p:nvSpPr>
          <p:cNvPr id="5" name="TextBox 4">
            <a:extLst>
              <a:ext uri="{FF2B5EF4-FFF2-40B4-BE49-F238E27FC236}">
                <a16:creationId xmlns:a16="http://schemas.microsoft.com/office/drawing/2014/main" id="{8C43ECBB-371C-07B5-F853-A8BD03CC3BE2}"/>
              </a:ext>
            </a:extLst>
          </p:cNvPr>
          <p:cNvSpPr txBox="1"/>
          <p:nvPr/>
        </p:nvSpPr>
        <p:spPr>
          <a:xfrm>
            <a:off x="492205" y="2276872"/>
            <a:ext cx="3719755" cy="3416320"/>
          </a:xfrm>
          <a:prstGeom prst="rect">
            <a:avLst/>
          </a:prstGeom>
          <a:noFill/>
        </p:spPr>
        <p:txBody>
          <a:bodyPr wrap="square" rtlCol="0">
            <a:spAutoFit/>
          </a:bodyPr>
          <a:lstStyle/>
          <a:p>
            <a:endParaRPr lang="en-GB" dirty="0"/>
          </a:p>
          <a:p>
            <a:endParaRPr lang="en-GB" dirty="0"/>
          </a:p>
          <a:p>
            <a:r>
              <a:rPr lang="en-GB" dirty="0"/>
              <a:t>Pathway 2 – Base Class (Mrs </a:t>
            </a:r>
            <a:r>
              <a:rPr lang="en-GB" dirty="0" err="1"/>
              <a:t>Cathers</a:t>
            </a:r>
            <a:r>
              <a:rPr lang="en-GB" dirty="0"/>
              <a:t>)</a:t>
            </a:r>
          </a:p>
          <a:p>
            <a:r>
              <a:rPr lang="en-GB" dirty="0">
                <a:highlight>
                  <a:srgbClr val="FFFF00"/>
                </a:highlight>
              </a:rPr>
              <a:t>Yellow = Subjects taught in the base room</a:t>
            </a:r>
          </a:p>
          <a:p>
            <a:endParaRPr lang="en-GB" dirty="0">
              <a:highlight>
                <a:srgbClr val="FFFF00"/>
              </a:highlight>
            </a:endParaRPr>
          </a:p>
          <a:p>
            <a:endParaRPr lang="en-GB" dirty="0">
              <a:highlight>
                <a:srgbClr val="FFFF00"/>
              </a:highlight>
            </a:endParaRPr>
          </a:p>
          <a:p>
            <a:r>
              <a:rPr lang="en-GB" dirty="0"/>
              <a:t>Pathway 1 – all other form classes</a:t>
            </a:r>
          </a:p>
          <a:p>
            <a:r>
              <a:rPr lang="en-GB" dirty="0"/>
              <a:t>Streamed for English and Maths</a:t>
            </a:r>
          </a:p>
          <a:p>
            <a:endParaRPr lang="en-GB" dirty="0">
              <a:highlight>
                <a:srgbClr val="FFFF00"/>
              </a:highlight>
            </a:endParaRPr>
          </a:p>
          <a:p>
            <a:endParaRPr lang="en-GB" dirty="0">
              <a:highlight>
                <a:srgbClr val="FFFF00"/>
              </a:highlight>
            </a:endParaRPr>
          </a:p>
        </p:txBody>
      </p:sp>
    </p:spTree>
    <p:extLst>
      <p:ext uri="{BB962C8B-B14F-4D97-AF65-F5344CB8AC3E}">
        <p14:creationId xmlns:p14="http://schemas.microsoft.com/office/powerpoint/2010/main" val="2664700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6CD54-BBC8-4068-43C8-81A65FF00F0E}"/>
              </a:ext>
            </a:extLst>
          </p:cNvPr>
          <p:cNvSpPr>
            <a:spLocks noGrp="1"/>
          </p:cNvSpPr>
          <p:nvPr>
            <p:ph type="title"/>
          </p:nvPr>
        </p:nvSpPr>
        <p:spPr>
          <a:xfrm>
            <a:off x="457200" y="908720"/>
            <a:ext cx="8229600" cy="1143000"/>
          </a:xfrm>
        </p:spPr>
        <p:txBody>
          <a:bodyPr>
            <a:normAutofit fontScale="90000"/>
          </a:bodyPr>
          <a:lstStyle/>
          <a:p>
            <a:r>
              <a:rPr lang="en-GB" dirty="0"/>
              <a:t>Key Dates, Assessment and Reporting</a:t>
            </a:r>
          </a:p>
        </p:txBody>
      </p:sp>
      <p:sp>
        <p:nvSpPr>
          <p:cNvPr id="3" name="Content Placeholder 2">
            <a:extLst>
              <a:ext uri="{FF2B5EF4-FFF2-40B4-BE49-F238E27FC236}">
                <a16:creationId xmlns:a16="http://schemas.microsoft.com/office/drawing/2014/main" id="{E0EF46F6-0806-C898-A90B-B3BF1200A9D1}"/>
              </a:ext>
            </a:extLst>
          </p:cNvPr>
          <p:cNvSpPr>
            <a:spLocks noGrp="1"/>
          </p:cNvSpPr>
          <p:nvPr>
            <p:ph idx="1"/>
          </p:nvPr>
        </p:nvSpPr>
        <p:spPr>
          <a:xfrm>
            <a:off x="448803" y="2132856"/>
            <a:ext cx="8229600" cy="4389120"/>
          </a:xfrm>
        </p:spPr>
        <p:txBody>
          <a:bodyPr>
            <a:normAutofit fontScale="77500" lnSpcReduction="20000"/>
          </a:bodyPr>
          <a:lstStyle/>
          <a:p>
            <a:r>
              <a:rPr lang="en-GB" dirty="0"/>
              <a:t>10</a:t>
            </a:r>
            <a:r>
              <a:rPr lang="en-GB" baseline="30000" dirty="0"/>
              <a:t>th</a:t>
            </a:r>
            <a:r>
              <a:rPr lang="en-GB" dirty="0"/>
              <a:t> – 12</a:t>
            </a:r>
            <a:r>
              <a:rPr lang="en-GB" baseline="30000" dirty="0"/>
              <a:t>th</a:t>
            </a:r>
            <a:r>
              <a:rPr lang="en-GB" dirty="0"/>
              <a:t> December – Christmas Exams (Tracking 1)</a:t>
            </a:r>
          </a:p>
          <a:p>
            <a:endParaRPr lang="en-GB" dirty="0"/>
          </a:p>
          <a:p>
            <a:r>
              <a:rPr lang="en-GB" dirty="0"/>
              <a:t>21</a:t>
            </a:r>
            <a:r>
              <a:rPr lang="en-GB" baseline="30000" dirty="0"/>
              <a:t>st</a:t>
            </a:r>
            <a:r>
              <a:rPr lang="en-GB" dirty="0"/>
              <a:t> January – Pupil Progress Statements Issued</a:t>
            </a:r>
          </a:p>
          <a:p>
            <a:endParaRPr lang="en-GB" dirty="0"/>
          </a:p>
          <a:p>
            <a:r>
              <a:rPr lang="en-GB" dirty="0"/>
              <a:t>29</a:t>
            </a:r>
            <a:r>
              <a:rPr lang="en-GB" baseline="30000" dirty="0"/>
              <a:t>th</a:t>
            </a:r>
            <a:r>
              <a:rPr lang="en-GB" dirty="0"/>
              <a:t> January – Year 10 Options Event</a:t>
            </a:r>
          </a:p>
          <a:p>
            <a:endParaRPr lang="en-GB" dirty="0"/>
          </a:p>
          <a:p>
            <a:r>
              <a:rPr lang="en-GB" dirty="0"/>
              <a:t>4</a:t>
            </a:r>
            <a:r>
              <a:rPr lang="en-GB" baseline="30000" dirty="0"/>
              <a:t>th</a:t>
            </a:r>
            <a:r>
              <a:rPr lang="en-GB" dirty="0"/>
              <a:t> February – Parent Consultations</a:t>
            </a:r>
          </a:p>
          <a:p>
            <a:endParaRPr lang="en-GB" dirty="0"/>
          </a:p>
          <a:p>
            <a:r>
              <a:rPr lang="en-GB" dirty="0"/>
              <a:t>6</a:t>
            </a:r>
            <a:r>
              <a:rPr lang="en-GB" baseline="30000" dirty="0"/>
              <a:t>th</a:t>
            </a:r>
            <a:r>
              <a:rPr lang="en-GB" dirty="0"/>
              <a:t> March – In Class Assessments (Tracking 2)</a:t>
            </a:r>
          </a:p>
          <a:p>
            <a:endParaRPr lang="en-GB" dirty="0"/>
          </a:p>
          <a:p>
            <a:r>
              <a:rPr lang="en-GB" dirty="0"/>
              <a:t>26</a:t>
            </a:r>
            <a:r>
              <a:rPr lang="en-GB" baseline="30000" dirty="0"/>
              <a:t>th</a:t>
            </a:r>
            <a:r>
              <a:rPr lang="en-GB" dirty="0"/>
              <a:t> May-1</a:t>
            </a:r>
            <a:r>
              <a:rPr lang="en-GB" baseline="30000" dirty="0"/>
              <a:t>st</a:t>
            </a:r>
            <a:r>
              <a:rPr lang="en-GB" dirty="0"/>
              <a:t> June – Exam Week (Tracking 3)</a:t>
            </a:r>
          </a:p>
          <a:p>
            <a:endParaRPr lang="en-GB" dirty="0"/>
          </a:p>
          <a:p>
            <a:r>
              <a:rPr lang="en-GB" dirty="0"/>
              <a:t>24</a:t>
            </a:r>
            <a:r>
              <a:rPr lang="en-GB" baseline="30000" dirty="0"/>
              <a:t>th</a:t>
            </a:r>
            <a:r>
              <a:rPr lang="en-GB" dirty="0"/>
              <a:t> June – Pupil Reports Issued</a:t>
            </a:r>
          </a:p>
        </p:txBody>
      </p:sp>
    </p:spTree>
    <p:extLst>
      <p:ext uri="{BB962C8B-B14F-4D97-AF65-F5344CB8AC3E}">
        <p14:creationId xmlns:p14="http://schemas.microsoft.com/office/powerpoint/2010/main" val="3216190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9E52C-8377-430A-A6FB-8F3868983CFC}"/>
              </a:ext>
            </a:extLst>
          </p:cNvPr>
          <p:cNvSpPr>
            <a:spLocks noGrp="1"/>
          </p:cNvSpPr>
          <p:nvPr>
            <p:ph type="title"/>
          </p:nvPr>
        </p:nvSpPr>
        <p:spPr>
          <a:xfrm>
            <a:off x="323528" y="404664"/>
            <a:ext cx="8229600" cy="1143000"/>
          </a:xfrm>
        </p:spPr>
        <p:txBody>
          <a:bodyPr/>
          <a:lstStyle/>
          <a:p>
            <a:r>
              <a:rPr lang="en-GB" dirty="0"/>
              <a:t>Home-School Links</a:t>
            </a:r>
          </a:p>
        </p:txBody>
      </p:sp>
      <p:graphicFrame>
        <p:nvGraphicFramePr>
          <p:cNvPr id="8" name="Content Placeholder 2">
            <a:extLst>
              <a:ext uri="{FF2B5EF4-FFF2-40B4-BE49-F238E27FC236}">
                <a16:creationId xmlns:a16="http://schemas.microsoft.com/office/drawing/2014/main" id="{A5297069-1A13-6253-6A4B-D30AA424292F}"/>
              </a:ext>
            </a:extLst>
          </p:cNvPr>
          <p:cNvGraphicFramePr>
            <a:graphicFrameLocks noGrp="1"/>
          </p:cNvGraphicFramePr>
          <p:nvPr>
            <p:ph idx="1"/>
            <p:extLst>
              <p:ext uri="{D42A27DB-BD31-4B8C-83A1-F6EECF244321}">
                <p14:modId xmlns:p14="http://schemas.microsoft.com/office/powerpoint/2010/main" val="3453903552"/>
              </p:ext>
            </p:extLst>
          </p:nvPr>
        </p:nvGraphicFramePr>
        <p:xfrm>
          <a:off x="251520" y="1234440"/>
          <a:ext cx="8229600" cy="4389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CE16B686-785D-4E5A-A678-CE8F5ED4FD4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740352" y="5229200"/>
            <a:ext cx="1342568" cy="1587984"/>
          </a:xfrm>
          <a:prstGeom prst="rect">
            <a:avLst/>
          </a:prstGeom>
        </p:spPr>
      </p:pic>
    </p:spTree>
    <p:extLst>
      <p:ext uri="{BB962C8B-B14F-4D97-AF65-F5344CB8AC3E}">
        <p14:creationId xmlns:p14="http://schemas.microsoft.com/office/powerpoint/2010/main" val="2291068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6FCA1-BE13-0BE9-BF41-1D3EE519A097}"/>
              </a:ext>
            </a:extLst>
          </p:cNvPr>
          <p:cNvSpPr>
            <a:spLocks noGrp="1"/>
          </p:cNvSpPr>
          <p:nvPr>
            <p:ph type="title"/>
          </p:nvPr>
        </p:nvSpPr>
        <p:spPr/>
        <p:txBody>
          <a:bodyPr/>
          <a:lstStyle/>
          <a:p>
            <a:r>
              <a:rPr lang="en-GB" dirty="0"/>
              <a:t>SIMS App and Parent Pay</a:t>
            </a:r>
          </a:p>
        </p:txBody>
      </p:sp>
      <p:sp>
        <p:nvSpPr>
          <p:cNvPr id="3" name="Content Placeholder 2">
            <a:extLst>
              <a:ext uri="{FF2B5EF4-FFF2-40B4-BE49-F238E27FC236}">
                <a16:creationId xmlns:a16="http://schemas.microsoft.com/office/drawing/2014/main" id="{F4725F69-9C7A-A009-87EF-5C84FE7C93BB}"/>
              </a:ext>
            </a:extLst>
          </p:cNvPr>
          <p:cNvSpPr>
            <a:spLocks noGrp="1"/>
          </p:cNvSpPr>
          <p:nvPr>
            <p:ph idx="1"/>
          </p:nvPr>
        </p:nvSpPr>
        <p:spPr/>
        <p:txBody>
          <a:bodyPr>
            <a:normAutofit fontScale="92500"/>
          </a:bodyPr>
          <a:lstStyle/>
          <a:p>
            <a:endParaRPr lang="en-GB" dirty="0"/>
          </a:p>
          <a:p>
            <a:r>
              <a:rPr lang="en-GB" dirty="0"/>
              <a:t>SIMS App is the central method of communication</a:t>
            </a:r>
          </a:p>
          <a:p>
            <a:endParaRPr lang="en-GB" dirty="0"/>
          </a:p>
          <a:p>
            <a:r>
              <a:rPr lang="en-GB" dirty="0"/>
              <a:t>Must be logged on a semi-regular basis to stay logged in</a:t>
            </a:r>
          </a:p>
          <a:p>
            <a:endParaRPr lang="en-GB" dirty="0"/>
          </a:p>
          <a:p>
            <a:r>
              <a:rPr lang="en-GB" dirty="0"/>
              <a:t>Parent Pay is the central method of payment for all school payments</a:t>
            </a:r>
          </a:p>
          <a:p>
            <a:endParaRPr lang="en-GB" dirty="0"/>
          </a:p>
          <a:p>
            <a:r>
              <a:rPr lang="en-GB" dirty="0"/>
              <a:t>If you have difficulty with either, please contact the office</a:t>
            </a:r>
          </a:p>
        </p:txBody>
      </p:sp>
    </p:spTree>
    <p:extLst>
      <p:ext uri="{BB962C8B-B14F-4D97-AF65-F5344CB8AC3E}">
        <p14:creationId xmlns:p14="http://schemas.microsoft.com/office/powerpoint/2010/main" val="1931353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98F26-0CD7-997C-CB18-D6E0E4434F13}"/>
              </a:ext>
            </a:extLst>
          </p:cNvPr>
          <p:cNvSpPr>
            <a:spLocks noGrp="1"/>
          </p:cNvSpPr>
          <p:nvPr>
            <p:ph type="title"/>
          </p:nvPr>
        </p:nvSpPr>
        <p:spPr/>
        <p:txBody>
          <a:bodyPr/>
          <a:lstStyle/>
          <a:p>
            <a:r>
              <a:rPr lang="en-GB" dirty="0"/>
              <a:t>Illness and Appointments</a:t>
            </a:r>
          </a:p>
        </p:txBody>
      </p:sp>
      <p:sp>
        <p:nvSpPr>
          <p:cNvPr id="3" name="Content Placeholder 2">
            <a:extLst>
              <a:ext uri="{FF2B5EF4-FFF2-40B4-BE49-F238E27FC236}">
                <a16:creationId xmlns:a16="http://schemas.microsoft.com/office/drawing/2014/main" id="{D7CB5570-9771-0048-5057-DCB23D1225D1}"/>
              </a:ext>
            </a:extLst>
          </p:cNvPr>
          <p:cNvSpPr>
            <a:spLocks noGrp="1"/>
          </p:cNvSpPr>
          <p:nvPr>
            <p:ph idx="1"/>
          </p:nvPr>
        </p:nvSpPr>
        <p:spPr/>
        <p:txBody>
          <a:bodyPr/>
          <a:lstStyle/>
          <a:p>
            <a:pPr marL="0" indent="0">
              <a:buNone/>
            </a:pPr>
            <a:endParaRPr lang="en-GB" dirty="0"/>
          </a:p>
          <a:p>
            <a:r>
              <a:rPr lang="en-GB" dirty="0"/>
              <a:t>Please supply reasons for all absences</a:t>
            </a:r>
          </a:p>
          <a:p>
            <a:endParaRPr lang="en-GB" dirty="0"/>
          </a:p>
          <a:p>
            <a:r>
              <a:rPr lang="en-GB" dirty="0"/>
              <a:t>If a pupil needs to leave for an appointment, send them in with a signed note</a:t>
            </a:r>
          </a:p>
          <a:p>
            <a:endParaRPr lang="en-GB" dirty="0"/>
          </a:p>
          <a:p>
            <a:r>
              <a:rPr lang="en-GB" dirty="0"/>
              <a:t>Pupils must sign out with the office</a:t>
            </a:r>
          </a:p>
        </p:txBody>
      </p:sp>
    </p:spTree>
    <p:extLst>
      <p:ext uri="{BB962C8B-B14F-4D97-AF65-F5344CB8AC3E}">
        <p14:creationId xmlns:p14="http://schemas.microsoft.com/office/powerpoint/2010/main" val="36024030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D21F5-0E3F-9593-6000-9650B6508033}"/>
              </a:ext>
            </a:extLst>
          </p:cNvPr>
          <p:cNvSpPr>
            <a:spLocks noGrp="1"/>
          </p:cNvSpPr>
          <p:nvPr>
            <p:ph type="title"/>
          </p:nvPr>
        </p:nvSpPr>
        <p:spPr/>
        <p:txBody>
          <a:bodyPr/>
          <a:lstStyle/>
          <a:p>
            <a:r>
              <a:rPr lang="en-GB" dirty="0"/>
              <a:t>Medical and Dietary Needs</a:t>
            </a:r>
          </a:p>
        </p:txBody>
      </p:sp>
      <p:sp>
        <p:nvSpPr>
          <p:cNvPr id="3" name="Content Placeholder 2">
            <a:extLst>
              <a:ext uri="{FF2B5EF4-FFF2-40B4-BE49-F238E27FC236}">
                <a16:creationId xmlns:a16="http://schemas.microsoft.com/office/drawing/2014/main" id="{369F562A-9563-0AFC-CD74-822D15328CCF}"/>
              </a:ext>
            </a:extLst>
          </p:cNvPr>
          <p:cNvSpPr>
            <a:spLocks noGrp="1"/>
          </p:cNvSpPr>
          <p:nvPr>
            <p:ph idx="1"/>
          </p:nvPr>
        </p:nvSpPr>
        <p:spPr/>
        <p:txBody>
          <a:bodyPr>
            <a:normAutofit lnSpcReduction="10000"/>
          </a:bodyPr>
          <a:lstStyle/>
          <a:p>
            <a:endParaRPr lang="en-GB" dirty="0"/>
          </a:p>
          <a:p>
            <a:r>
              <a:rPr lang="en-GB" dirty="0"/>
              <a:t>Pupil admin forms already submitted with any medical information</a:t>
            </a:r>
          </a:p>
          <a:p>
            <a:endParaRPr lang="en-GB" dirty="0"/>
          </a:p>
          <a:p>
            <a:r>
              <a:rPr lang="en-GB" dirty="0"/>
              <a:t>Data collection forms will be sent home for confirmation</a:t>
            </a:r>
          </a:p>
          <a:p>
            <a:endParaRPr lang="en-GB" dirty="0"/>
          </a:p>
          <a:p>
            <a:r>
              <a:rPr lang="en-GB" dirty="0"/>
              <a:t>School Nurse – Hari Irvine</a:t>
            </a:r>
          </a:p>
          <a:p>
            <a:endParaRPr lang="en-GB" dirty="0"/>
          </a:p>
          <a:p>
            <a:r>
              <a:rPr lang="en-GB" dirty="0"/>
              <a:t>Contact FT with any queries</a:t>
            </a:r>
          </a:p>
        </p:txBody>
      </p:sp>
    </p:spTree>
    <p:extLst>
      <p:ext uri="{BB962C8B-B14F-4D97-AF65-F5344CB8AC3E}">
        <p14:creationId xmlns:p14="http://schemas.microsoft.com/office/powerpoint/2010/main" val="10955964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0A71D-074F-6A86-312D-9903AC8836E8}"/>
              </a:ext>
            </a:extLst>
          </p:cNvPr>
          <p:cNvSpPr>
            <a:spLocks noGrp="1"/>
          </p:cNvSpPr>
          <p:nvPr>
            <p:ph type="title"/>
          </p:nvPr>
        </p:nvSpPr>
        <p:spPr>
          <a:xfrm>
            <a:off x="457200" y="1052736"/>
            <a:ext cx="8229600" cy="1143000"/>
          </a:xfrm>
        </p:spPr>
        <p:txBody>
          <a:bodyPr>
            <a:normAutofit fontScale="90000"/>
          </a:bodyPr>
          <a:lstStyle/>
          <a:p>
            <a:br>
              <a:rPr lang="en-GB" dirty="0"/>
            </a:br>
            <a:br>
              <a:rPr lang="en-GB" dirty="0"/>
            </a:br>
            <a:r>
              <a:rPr lang="en-GB" dirty="0"/>
              <a:t>Pastoral Support and Points of Contact</a:t>
            </a:r>
          </a:p>
        </p:txBody>
      </p:sp>
      <p:sp>
        <p:nvSpPr>
          <p:cNvPr id="3" name="Content Placeholder 2">
            <a:extLst>
              <a:ext uri="{FF2B5EF4-FFF2-40B4-BE49-F238E27FC236}">
                <a16:creationId xmlns:a16="http://schemas.microsoft.com/office/drawing/2014/main" id="{6F8557ED-39D7-A59D-0768-68A85AD7264E}"/>
              </a:ext>
            </a:extLst>
          </p:cNvPr>
          <p:cNvSpPr>
            <a:spLocks noGrp="1"/>
          </p:cNvSpPr>
          <p:nvPr>
            <p:ph idx="1"/>
          </p:nvPr>
        </p:nvSpPr>
        <p:spPr/>
        <p:txBody>
          <a:bodyPr>
            <a:normAutofit lnSpcReduction="10000"/>
          </a:bodyPr>
          <a:lstStyle/>
          <a:p>
            <a:endParaRPr lang="en-GB" dirty="0"/>
          </a:p>
          <a:p>
            <a:endParaRPr lang="en-GB" dirty="0"/>
          </a:p>
          <a:p>
            <a:r>
              <a:rPr lang="en-GB" dirty="0"/>
              <a:t>Form Teacher or Subject Teacher – First Point of Contact</a:t>
            </a:r>
          </a:p>
          <a:p>
            <a:endParaRPr lang="en-GB" dirty="0"/>
          </a:p>
          <a:p>
            <a:r>
              <a:rPr lang="en-GB" dirty="0"/>
              <a:t>If you wish to speak to a member of staff, please ensure an appointment is made</a:t>
            </a:r>
          </a:p>
          <a:p>
            <a:endParaRPr lang="en-GB" dirty="0"/>
          </a:p>
          <a:p>
            <a:r>
              <a:rPr lang="en-GB" dirty="0"/>
              <a:t>If you wish to arrange a phone call with a member of staff, please contact the school office</a:t>
            </a:r>
          </a:p>
          <a:p>
            <a:endParaRPr lang="en-GB" dirty="0"/>
          </a:p>
          <a:p>
            <a:endParaRPr lang="en-GB" dirty="0"/>
          </a:p>
        </p:txBody>
      </p:sp>
    </p:spTree>
    <p:extLst>
      <p:ext uri="{BB962C8B-B14F-4D97-AF65-F5344CB8AC3E}">
        <p14:creationId xmlns:p14="http://schemas.microsoft.com/office/powerpoint/2010/main" val="25755246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11BA7-FD7B-4767-99C7-CFF4DFA4D9E2}"/>
              </a:ext>
            </a:extLst>
          </p:cNvPr>
          <p:cNvSpPr>
            <a:spLocks noGrp="1"/>
          </p:cNvSpPr>
          <p:nvPr>
            <p:ph type="title"/>
          </p:nvPr>
        </p:nvSpPr>
        <p:spPr/>
        <p:txBody>
          <a:bodyPr/>
          <a:lstStyle/>
          <a:p>
            <a:r>
              <a:rPr lang="en-GB" sz="3600" dirty="0"/>
              <a:t>Counselling</a:t>
            </a:r>
            <a:endParaRPr lang="en-GB" dirty="0"/>
          </a:p>
        </p:txBody>
      </p:sp>
      <p:pic>
        <p:nvPicPr>
          <p:cNvPr id="5" name="Picture 4">
            <a:extLst>
              <a:ext uri="{FF2B5EF4-FFF2-40B4-BE49-F238E27FC236}">
                <a16:creationId xmlns:a16="http://schemas.microsoft.com/office/drawing/2014/main" id="{0DFC1C73-E72C-4588-B545-9D473D4C4C2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04" y="5229200"/>
            <a:ext cx="1342568" cy="1587984"/>
          </a:xfrm>
          <a:prstGeom prst="rect">
            <a:avLst/>
          </a:prstGeom>
        </p:spPr>
      </p:pic>
      <p:sp>
        <p:nvSpPr>
          <p:cNvPr id="3" name="TextBox 2">
            <a:extLst>
              <a:ext uri="{FF2B5EF4-FFF2-40B4-BE49-F238E27FC236}">
                <a16:creationId xmlns:a16="http://schemas.microsoft.com/office/drawing/2014/main" id="{B8B0E5DD-867C-9EE5-F8CC-6227895ECFAA}"/>
              </a:ext>
            </a:extLst>
          </p:cNvPr>
          <p:cNvSpPr txBox="1"/>
          <p:nvPr/>
        </p:nvSpPr>
        <p:spPr>
          <a:xfrm>
            <a:off x="1763688" y="2276872"/>
            <a:ext cx="2304256" cy="3170099"/>
          </a:xfrm>
          <a:prstGeom prst="rect">
            <a:avLst/>
          </a:prstGeom>
          <a:noFill/>
        </p:spPr>
        <p:txBody>
          <a:bodyPr wrap="square" rtlCol="0">
            <a:spAutoFit/>
          </a:bodyPr>
          <a:lstStyle/>
          <a:p>
            <a:r>
              <a:rPr lang="en-GB" sz="2000" dirty="0"/>
              <a:t>Counsellor will be available 3 days per week.</a:t>
            </a:r>
          </a:p>
          <a:p>
            <a:endParaRPr lang="en-GB" sz="2000" dirty="0"/>
          </a:p>
          <a:p>
            <a:r>
              <a:rPr lang="en-GB" sz="2000" dirty="0"/>
              <a:t>Group, individual and drop in sessions</a:t>
            </a:r>
          </a:p>
          <a:p>
            <a:endParaRPr lang="en-GB" sz="2000" dirty="0"/>
          </a:p>
          <a:p>
            <a:r>
              <a:rPr lang="en-GB" sz="2000" dirty="0"/>
              <a:t>Speak to form teacher to enquire</a:t>
            </a:r>
          </a:p>
        </p:txBody>
      </p:sp>
      <p:pic>
        <p:nvPicPr>
          <p:cNvPr id="1026" name="Picture 2">
            <a:extLst>
              <a:ext uri="{FF2B5EF4-FFF2-40B4-BE49-F238E27FC236}">
                <a16:creationId xmlns:a16="http://schemas.microsoft.com/office/drawing/2014/main" id="{81BD45B8-E33F-D1D3-6E65-D9165E2C43A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2163617"/>
            <a:ext cx="2135472" cy="2847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C07ACCFE-29A9-54BC-CBA9-F6A7AB9419AC}"/>
              </a:ext>
            </a:extLst>
          </p:cNvPr>
          <p:cNvSpPr txBox="1"/>
          <p:nvPr/>
        </p:nvSpPr>
        <p:spPr>
          <a:xfrm>
            <a:off x="5135680" y="5044534"/>
            <a:ext cx="1728192" cy="369332"/>
          </a:xfrm>
          <a:prstGeom prst="rect">
            <a:avLst/>
          </a:prstGeom>
          <a:noFill/>
        </p:spPr>
        <p:txBody>
          <a:bodyPr wrap="square" rtlCol="0">
            <a:spAutoFit/>
          </a:bodyPr>
          <a:lstStyle/>
          <a:p>
            <a:r>
              <a:rPr lang="en-GB" dirty="0"/>
              <a:t>Helen</a:t>
            </a:r>
          </a:p>
        </p:txBody>
      </p:sp>
    </p:spTree>
    <p:extLst>
      <p:ext uri="{BB962C8B-B14F-4D97-AF65-F5344CB8AC3E}">
        <p14:creationId xmlns:p14="http://schemas.microsoft.com/office/powerpoint/2010/main" val="11236499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A3214-9784-24FB-9062-C38FEAAD235D}"/>
              </a:ext>
            </a:extLst>
          </p:cNvPr>
          <p:cNvSpPr>
            <a:spLocks noGrp="1"/>
          </p:cNvSpPr>
          <p:nvPr>
            <p:ph type="title"/>
          </p:nvPr>
        </p:nvSpPr>
        <p:spPr>
          <a:xfrm>
            <a:off x="473295" y="1363980"/>
            <a:ext cx="8229600" cy="1143000"/>
          </a:xfrm>
        </p:spPr>
        <p:txBody>
          <a:bodyPr>
            <a:normAutofit fontScale="90000"/>
          </a:bodyPr>
          <a:lstStyle/>
          <a:p>
            <a:r>
              <a:rPr lang="en-GB" dirty="0"/>
              <a:t>The Emotional Wellbeing Teams in Schools – Parental Resources</a:t>
            </a:r>
          </a:p>
        </p:txBody>
      </p:sp>
      <p:sp>
        <p:nvSpPr>
          <p:cNvPr id="3" name="Content Placeholder 2">
            <a:extLst>
              <a:ext uri="{FF2B5EF4-FFF2-40B4-BE49-F238E27FC236}">
                <a16:creationId xmlns:a16="http://schemas.microsoft.com/office/drawing/2014/main" id="{7059D766-5D46-B289-D982-7B78ABB51A0E}"/>
              </a:ext>
            </a:extLst>
          </p:cNvPr>
          <p:cNvSpPr>
            <a:spLocks noGrp="1"/>
          </p:cNvSpPr>
          <p:nvPr>
            <p:ph idx="1"/>
          </p:nvPr>
        </p:nvSpPr>
        <p:spPr>
          <a:xfrm>
            <a:off x="457200" y="3140968"/>
            <a:ext cx="8229600" cy="3183632"/>
          </a:xfrm>
        </p:spPr>
        <p:txBody>
          <a:bodyPr/>
          <a:lstStyle/>
          <a:p>
            <a:pPr marL="0" indent="0">
              <a:buNone/>
            </a:pPr>
            <a:r>
              <a:rPr lang="en-GB" dirty="0">
                <a:hlinkClick r:id="rId2"/>
              </a:rPr>
              <a:t>The Emotional Wellbeing Teams Resources</a:t>
            </a:r>
            <a:endParaRPr lang="en-GB" dirty="0"/>
          </a:p>
        </p:txBody>
      </p:sp>
    </p:spTree>
    <p:extLst>
      <p:ext uri="{BB962C8B-B14F-4D97-AF65-F5344CB8AC3E}">
        <p14:creationId xmlns:p14="http://schemas.microsoft.com/office/powerpoint/2010/main" val="19554525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9173B-CEF2-4C17-8F43-339BCF764A48}"/>
              </a:ext>
            </a:extLst>
          </p:cNvPr>
          <p:cNvSpPr>
            <a:spLocks noGrp="1"/>
          </p:cNvSpPr>
          <p:nvPr>
            <p:ph type="title"/>
          </p:nvPr>
        </p:nvSpPr>
        <p:spPr/>
        <p:txBody>
          <a:bodyPr/>
          <a:lstStyle/>
          <a:p>
            <a:r>
              <a:rPr lang="en-GB" dirty="0"/>
              <a:t>Attendance Procedures</a:t>
            </a:r>
          </a:p>
        </p:txBody>
      </p:sp>
      <p:graphicFrame>
        <p:nvGraphicFramePr>
          <p:cNvPr id="6" name="Content Placeholder 2">
            <a:extLst>
              <a:ext uri="{FF2B5EF4-FFF2-40B4-BE49-F238E27FC236}">
                <a16:creationId xmlns:a16="http://schemas.microsoft.com/office/drawing/2014/main" id="{B5800B19-7AB5-97F9-BAE3-0CC370422DD5}"/>
              </a:ext>
            </a:extLst>
          </p:cNvPr>
          <p:cNvGraphicFramePr>
            <a:graphicFrameLocks noGrp="1"/>
          </p:cNvGraphicFramePr>
          <p:nvPr>
            <p:ph idx="1"/>
            <p:extLst>
              <p:ext uri="{D42A27DB-BD31-4B8C-83A1-F6EECF244321}">
                <p14:modId xmlns:p14="http://schemas.microsoft.com/office/powerpoint/2010/main" val="1879210232"/>
              </p:ext>
            </p:extLst>
          </p:nvPr>
        </p:nvGraphicFramePr>
        <p:xfrm>
          <a:off x="457200" y="1935480"/>
          <a:ext cx="8229600" cy="4389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48D7EAB1-C349-451A-BB02-B25FA0FBA70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40352" y="5229200"/>
            <a:ext cx="1342568" cy="1587984"/>
          </a:xfrm>
          <a:prstGeom prst="rect">
            <a:avLst/>
          </a:prstGeom>
        </p:spPr>
      </p:pic>
    </p:spTree>
    <p:extLst>
      <p:ext uri="{BB962C8B-B14F-4D97-AF65-F5344CB8AC3E}">
        <p14:creationId xmlns:p14="http://schemas.microsoft.com/office/powerpoint/2010/main" val="23641574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Autofit/>
          </a:bodyPr>
          <a:lstStyle/>
          <a:p>
            <a:pPr algn="ct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endParaRPr lang="en-GB" dirty="0"/>
          </a:p>
        </p:txBody>
      </p:sp>
      <p:sp>
        <p:nvSpPr>
          <p:cNvPr id="10" name="Content Placeholder 9"/>
          <p:cNvSpPr>
            <a:spLocks noGrp="1"/>
          </p:cNvSpPr>
          <p:nvPr>
            <p:ph idx="1"/>
          </p:nvPr>
        </p:nvSpPr>
        <p:spPr/>
        <p:txBody>
          <a:bodyPr>
            <a:normAutofit/>
          </a:bodyPr>
          <a:lstStyle/>
          <a:p>
            <a:endParaRPr lang="en-GB" sz="2400" dirty="0">
              <a:latin typeface="+mj-lt"/>
            </a:endParaRPr>
          </a:p>
          <a:p>
            <a:endParaRPr lang="en-GB" sz="2400" dirty="0">
              <a:latin typeface="+mj-lt"/>
            </a:endParaRPr>
          </a:p>
        </p:txBody>
      </p:sp>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800" t="7340" r="6296" b="17974"/>
          <a:stretch/>
        </p:blipFill>
        <p:spPr bwMode="auto">
          <a:xfrm>
            <a:off x="354360" y="979528"/>
            <a:ext cx="8435280" cy="4579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a:extLst>
              <a:ext uri="{FF2B5EF4-FFF2-40B4-BE49-F238E27FC236}">
                <a16:creationId xmlns:a16="http://schemas.microsoft.com/office/drawing/2014/main" id="{8373647B-4135-4725-B1B1-BEC750D1F9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56376" y="5484712"/>
            <a:ext cx="1126544" cy="1332472"/>
          </a:xfrm>
          <a:prstGeom prst="rect">
            <a:avLst/>
          </a:prstGeom>
        </p:spPr>
      </p:pic>
      <p:sp>
        <p:nvSpPr>
          <p:cNvPr id="3" name="Title 3">
            <a:extLst>
              <a:ext uri="{FF2B5EF4-FFF2-40B4-BE49-F238E27FC236}">
                <a16:creationId xmlns:a16="http://schemas.microsoft.com/office/drawing/2014/main" id="{3CAADE63-546D-43A3-7244-7F3334A3D58F}"/>
              </a:ext>
            </a:extLst>
          </p:cNvPr>
          <p:cNvSpPr txBox="1">
            <a:spLocks/>
          </p:cNvSpPr>
          <p:nvPr/>
        </p:nvSpPr>
        <p:spPr>
          <a:xfrm>
            <a:off x="3049488" y="5684056"/>
            <a:ext cx="3045024" cy="1007752"/>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endParaRPr lang="en-GB" sz="7200" dirty="0"/>
          </a:p>
        </p:txBody>
      </p:sp>
    </p:spTree>
    <p:extLst>
      <p:ext uri="{BB962C8B-B14F-4D97-AF65-F5344CB8AC3E}">
        <p14:creationId xmlns:p14="http://schemas.microsoft.com/office/powerpoint/2010/main" val="916428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68E0-C502-EAA2-10EA-A33C21BFA2B1}"/>
              </a:ext>
            </a:extLst>
          </p:cNvPr>
          <p:cNvSpPr>
            <a:spLocks noGrp="1"/>
          </p:cNvSpPr>
          <p:nvPr>
            <p:ph type="title"/>
          </p:nvPr>
        </p:nvSpPr>
        <p:spPr/>
        <p:txBody>
          <a:bodyPr/>
          <a:lstStyle/>
          <a:p>
            <a:r>
              <a:rPr lang="en-GB" dirty="0"/>
              <a:t>Mobile Phones</a:t>
            </a:r>
          </a:p>
        </p:txBody>
      </p:sp>
      <p:sp>
        <p:nvSpPr>
          <p:cNvPr id="3" name="Content Placeholder 2">
            <a:extLst>
              <a:ext uri="{FF2B5EF4-FFF2-40B4-BE49-F238E27FC236}">
                <a16:creationId xmlns:a16="http://schemas.microsoft.com/office/drawing/2014/main" id="{E1560288-B0CE-449C-3E9E-1B936BBFCEF1}"/>
              </a:ext>
            </a:extLst>
          </p:cNvPr>
          <p:cNvSpPr>
            <a:spLocks noGrp="1"/>
          </p:cNvSpPr>
          <p:nvPr>
            <p:ph idx="1"/>
          </p:nvPr>
        </p:nvSpPr>
        <p:spPr/>
        <p:txBody>
          <a:bodyPr>
            <a:normAutofit lnSpcReduction="10000"/>
          </a:bodyPr>
          <a:lstStyle/>
          <a:p>
            <a:endParaRPr lang="en-GB" dirty="0"/>
          </a:p>
          <a:p>
            <a:r>
              <a:rPr lang="en-GB" dirty="0"/>
              <a:t>Mobile Phone Policy – Please support this. </a:t>
            </a:r>
          </a:p>
          <a:p>
            <a:r>
              <a:rPr lang="en-GB" sz="1800" b="0" i="0" u="none" strike="noStrike" baseline="0" dirty="0">
                <a:solidFill>
                  <a:srgbClr val="000000"/>
                </a:solidFill>
                <a:latin typeface="Calibri" panose="020F0502020204030204" pitchFamily="34" charset="0"/>
              </a:rPr>
              <a:t>4.1 If a pupil is using a mobile device in class, he or she will be asked to put the device away. If the pupils cooperates there will be no further action. </a:t>
            </a:r>
          </a:p>
          <a:p>
            <a:r>
              <a:rPr lang="en-GB" sz="1800" b="0" i="0" u="none" strike="noStrike" baseline="0" dirty="0">
                <a:solidFill>
                  <a:srgbClr val="000000"/>
                </a:solidFill>
                <a:latin typeface="Calibri" panose="020F0502020204030204" pitchFamily="34" charset="0"/>
              </a:rPr>
              <a:t>4.2 If there is a second occasion where the pupil is using the mobile device in class, the teacher will ask the pupil for the device and it will be sent to the office for the parent to collect at the end of the day.</a:t>
            </a:r>
            <a:endParaRPr lang="en-GB" dirty="0"/>
          </a:p>
          <a:p>
            <a:endParaRPr lang="en-GB" dirty="0"/>
          </a:p>
          <a:p>
            <a:r>
              <a:rPr lang="en-GB" dirty="0"/>
              <a:t>Pupils should not be using their mobile phone to contact you during the school day.</a:t>
            </a:r>
          </a:p>
          <a:p>
            <a:endParaRPr lang="en-GB" dirty="0"/>
          </a:p>
          <a:p>
            <a:r>
              <a:rPr lang="en-GB" dirty="0"/>
              <a:t>Social Media.</a:t>
            </a:r>
          </a:p>
          <a:p>
            <a:endParaRPr lang="en-GB" dirty="0"/>
          </a:p>
          <a:p>
            <a:endParaRPr lang="en-GB" dirty="0"/>
          </a:p>
        </p:txBody>
      </p:sp>
    </p:spTree>
    <p:extLst>
      <p:ext uri="{BB962C8B-B14F-4D97-AF65-F5344CB8AC3E}">
        <p14:creationId xmlns:p14="http://schemas.microsoft.com/office/powerpoint/2010/main" val="8823614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FD21435-2352-F83B-37FD-5A45F28146E4}"/>
              </a:ext>
            </a:extLst>
          </p:cNvPr>
          <p:cNvSpPr>
            <a:spLocks noGrp="1"/>
          </p:cNvSpPr>
          <p:nvPr>
            <p:ph type="title"/>
          </p:nvPr>
        </p:nvSpPr>
        <p:spPr>
          <a:xfrm>
            <a:off x="611560" y="764704"/>
            <a:ext cx="8229600" cy="722344"/>
          </a:xfrm>
        </p:spPr>
        <p:txBody>
          <a:bodyPr/>
          <a:lstStyle/>
          <a:p>
            <a:r>
              <a:rPr lang="en-GB" sz="3600" dirty="0"/>
              <a:t>Extra-Curricular Activities – 2025/26</a:t>
            </a:r>
            <a:endParaRPr lang="en-GB" dirty="0"/>
          </a:p>
        </p:txBody>
      </p:sp>
      <p:sp>
        <p:nvSpPr>
          <p:cNvPr id="7" name="Content Placeholder 6">
            <a:extLst>
              <a:ext uri="{FF2B5EF4-FFF2-40B4-BE49-F238E27FC236}">
                <a16:creationId xmlns:a16="http://schemas.microsoft.com/office/drawing/2014/main" id="{73378844-B428-074B-4F64-7EB16DDA6A3E}"/>
              </a:ext>
            </a:extLst>
          </p:cNvPr>
          <p:cNvSpPr>
            <a:spLocks noGrp="1"/>
          </p:cNvSpPr>
          <p:nvPr>
            <p:ph sz="half" idx="1"/>
          </p:nvPr>
        </p:nvSpPr>
        <p:spPr>
          <a:xfrm>
            <a:off x="421317" y="1988840"/>
            <a:ext cx="4038600" cy="4434840"/>
          </a:xfrm>
        </p:spPr>
        <p:txBody>
          <a:bodyPr>
            <a:normAutofit/>
          </a:bodyPr>
          <a:lstStyle/>
          <a:p>
            <a:r>
              <a:rPr lang="en-GB" dirty="0"/>
              <a:t>Basketball</a:t>
            </a:r>
          </a:p>
          <a:p>
            <a:r>
              <a:rPr lang="en-GB" dirty="0"/>
              <a:t>Netball</a:t>
            </a:r>
          </a:p>
          <a:p>
            <a:r>
              <a:rPr lang="en-GB" dirty="0"/>
              <a:t>Football</a:t>
            </a:r>
          </a:p>
          <a:p>
            <a:r>
              <a:rPr lang="en-GB" dirty="0"/>
              <a:t>Hockey</a:t>
            </a:r>
          </a:p>
          <a:p>
            <a:r>
              <a:rPr lang="en-GB" dirty="0"/>
              <a:t>Rugby</a:t>
            </a:r>
          </a:p>
          <a:p>
            <a:r>
              <a:rPr lang="en-GB" dirty="0"/>
              <a:t>Badminton</a:t>
            </a:r>
          </a:p>
          <a:p>
            <a:r>
              <a:rPr lang="en-GB" dirty="0"/>
              <a:t>Running club</a:t>
            </a:r>
          </a:p>
          <a:p>
            <a:endParaRPr lang="en-GB" dirty="0"/>
          </a:p>
          <a:p>
            <a:endParaRPr lang="en-GB" dirty="0"/>
          </a:p>
          <a:p>
            <a:pPr marL="0" indent="0">
              <a:buNone/>
            </a:pPr>
            <a:endParaRPr lang="en-GB" dirty="0"/>
          </a:p>
        </p:txBody>
      </p:sp>
      <p:sp>
        <p:nvSpPr>
          <p:cNvPr id="8" name="Content Placeholder 7">
            <a:extLst>
              <a:ext uri="{FF2B5EF4-FFF2-40B4-BE49-F238E27FC236}">
                <a16:creationId xmlns:a16="http://schemas.microsoft.com/office/drawing/2014/main" id="{895326AE-26F9-FB11-307F-759795CBA636}"/>
              </a:ext>
            </a:extLst>
          </p:cNvPr>
          <p:cNvSpPr>
            <a:spLocks noGrp="1"/>
          </p:cNvSpPr>
          <p:nvPr>
            <p:ph sz="half" idx="2"/>
          </p:nvPr>
        </p:nvSpPr>
        <p:spPr/>
        <p:txBody>
          <a:bodyPr>
            <a:normAutofit/>
          </a:bodyPr>
          <a:lstStyle/>
          <a:p>
            <a:r>
              <a:rPr lang="en-GB" dirty="0"/>
              <a:t>Programming club</a:t>
            </a:r>
          </a:p>
          <a:p>
            <a:r>
              <a:rPr lang="en-GB" dirty="0"/>
              <a:t>Art (KS3 and Ks4)</a:t>
            </a:r>
          </a:p>
          <a:p>
            <a:r>
              <a:rPr lang="en-GB" dirty="0"/>
              <a:t>Lego club</a:t>
            </a:r>
          </a:p>
          <a:p>
            <a:r>
              <a:rPr lang="en-GB" dirty="0"/>
              <a:t>Science club</a:t>
            </a:r>
          </a:p>
          <a:p>
            <a:r>
              <a:rPr lang="en-GB" dirty="0"/>
              <a:t>Cookery club</a:t>
            </a:r>
          </a:p>
          <a:p>
            <a:r>
              <a:rPr lang="en-GB" dirty="0"/>
              <a:t>Scripture Union</a:t>
            </a:r>
          </a:p>
          <a:p>
            <a:r>
              <a:rPr lang="en-GB" dirty="0"/>
              <a:t>School Production</a:t>
            </a:r>
          </a:p>
          <a:p>
            <a:r>
              <a:rPr lang="en-GB" dirty="0"/>
              <a:t>Music clubs</a:t>
            </a:r>
          </a:p>
          <a:p>
            <a:r>
              <a:rPr lang="en-GB" dirty="0"/>
              <a:t>Brighter minds</a:t>
            </a:r>
          </a:p>
        </p:txBody>
      </p:sp>
    </p:spTree>
    <p:extLst>
      <p:ext uri="{BB962C8B-B14F-4D97-AF65-F5344CB8AC3E}">
        <p14:creationId xmlns:p14="http://schemas.microsoft.com/office/powerpoint/2010/main" val="41687290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702B9DB-4E75-77DC-A65F-BC2A28E6C3F6}"/>
              </a:ext>
            </a:extLst>
          </p:cNvPr>
          <p:cNvSpPr txBox="1"/>
          <p:nvPr/>
        </p:nvSpPr>
        <p:spPr>
          <a:xfrm>
            <a:off x="251520" y="1052736"/>
            <a:ext cx="2952328" cy="1077218"/>
          </a:xfrm>
          <a:prstGeom prst="rect">
            <a:avLst/>
          </a:prstGeom>
          <a:noFill/>
        </p:spPr>
        <p:txBody>
          <a:bodyPr wrap="square" rtlCol="0">
            <a:spAutoFit/>
          </a:bodyPr>
          <a:lstStyle/>
          <a:p>
            <a:r>
              <a:rPr lang="en-GB" sz="2800" dirty="0"/>
              <a:t>Uniform</a:t>
            </a:r>
          </a:p>
          <a:p>
            <a:endParaRPr lang="en-GB" dirty="0"/>
          </a:p>
          <a:p>
            <a:endParaRPr lang="en-GB" dirty="0"/>
          </a:p>
        </p:txBody>
      </p:sp>
      <p:sp>
        <p:nvSpPr>
          <p:cNvPr id="7" name="TextBox 6">
            <a:extLst>
              <a:ext uri="{FF2B5EF4-FFF2-40B4-BE49-F238E27FC236}">
                <a16:creationId xmlns:a16="http://schemas.microsoft.com/office/drawing/2014/main" id="{8E2EF451-8FDD-570F-57AB-AC31A096F836}"/>
              </a:ext>
            </a:extLst>
          </p:cNvPr>
          <p:cNvSpPr txBox="1"/>
          <p:nvPr/>
        </p:nvSpPr>
        <p:spPr>
          <a:xfrm>
            <a:off x="467544" y="1772816"/>
            <a:ext cx="3888432" cy="4896277"/>
          </a:xfrm>
          <a:prstGeom prst="rect">
            <a:avLst/>
          </a:prstGeom>
          <a:noFill/>
        </p:spPr>
        <p:txBody>
          <a:bodyPr wrap="square" rtlCol="0">
            <a:spAutoFit/>
          </a:bodyPr>
          <a:lstStyle/>
          <a:p>
            <a:pPr algn="just">
              <a:lnSpc>
                <a:spcPct val="115000"/>
              </a:lnSpc>
              <a:spcAft>
                <a:spcPts val="1000"/>
              </a:spcAft>
              <a:tabLst>
                <a:tab pos="4591050" algn="l"/>
              </a:tabLst>
            </a:pPr>
            <a:r>
              <a:rPr lang="en-GB" sz="1600" b="1" dirty="0">
                <a:effectLst/>
                <a:latin typeface="Calibri" panose="020F0502020204030204" pitchFamily="34" charset="0"/>
                <a:ea typeface="Times New Roman" panose="02020603050405020304" pitchFamily="18" charset="0"/>
                <a:cs typeface="Times New Roman" panose="02020603050405020304" pitchFamily="18" charset="0"/>
              </a:rPr>
              <a:t>Uniform list:</a:t>
            </a:r>
            <a:endParaRPr lang="en-GB" sz="1600" dirty="0">
              <a:effectLst/>
              <a:latin typeface="Cambria" panose="02040503050406030204" pitchFamily="18" charset="0"/>
              <a:ea typeface="Cambria" panose="02040503050406030204" pitchFamily="18" charset="0"/>
              <a:cs typeface="Times New Roman" panose="02020603050405020304" pitchFamily="18" charset="0"/>
            </a:endParaRPr>
          </a:p>
          <a:p>
            <a:pPr algn="just">
              <a:lnSpc>
                <a:spcPct val="115000"/>
              </a:lnSpc>
              <a:spcAft>
                <a:spcPts val="1000"/>
              </a:spcAft>
              <a:tabLst>
                <a:tab pos="4591050" algn="l"/>
              </a:tabLst>
            </a:pPr>
            <a:r>
              <a:rPr lang="en-GB" sz="16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GB" sz="16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459105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Navy Blue Blazer</a:t>
            </a:r>
            <a:endParaRPr lang="en-GB" sz="16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459105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Dark grey, tailored trousers / charcoal 4 kick pleat skirt</a:t>
            </a:r>
            <a:endParaRPr lang="en-GB" sz="16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459105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White Shirt</a:t>
            </a:r>
            <a:endParaRPr lang="en-GB" sz="16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459105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College Tie</a:t>
            </a:r>
            <a:endParaRPr lang="en-GB" sz="16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459105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Grey jumper</a:t>
            </a:r>
            <a:endParaRPr lang="en-GB" sz="16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459105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Grey/Black Socks / black opaque tights</a:t>
            </a:r>
            <a:endParaRPr lang="en-GB" sz="16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459105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Plain black shoes</a:t>
            </a:r>
            <a:endParaRPr lang="en-GB" sz="16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459105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Summer Blouse / white open neck summer shirt (permitted April - October)</a:t>
            </a:r>
            <a:endParaRPr lang="en-GB" sz="16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tabLst>
                <a:tab pos="459105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School scarf (optional)</a:t>
            </a:r>
          </a:p>
          <a:p>
            <a:pPr marL="342900" lvl="0" indent="-342900" algn="just">
              <a:lnSpc>
                <a:spcPct val="115000"/>
              </a:lnSpc>
              <a:spcAft>
                <a:spcPts val="1000"/>
              </a:spcAft>
              <a:buFont typeface="Symbol" panose="05050102010706020507" pitchFamily="18" charset="2"/>
              <a:buChar char=""/>
              <a:tabLst>
                <a:tab pos="4591050" algn="l"/>
              </a:tabLst>
            </a:pPr>
            <a:endParaRPr lang="en-GB" dirty="0">
              <a:latin typeface="Calibri" panose="020F0502020204030204" pitchFamily="34" charset="0"/>
              <a:ea typeface="Cambria" panose="02040503050406030204" pitchFamily="18"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tabLst>
                <a:tab pos="4591050" algn="l"/>
              </a:tabLst>
            </a:pPr>
            <a:endParaRPr lang="en-GB" sz="1800" dirty="0">
              <a:effectLst/>
              <a:latin typeface="Cambria" panose="02040503050406030204" pitchFamily="18" charset="0"/>
              <a:ea typeface="Cambria" panose="020405030504060302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FEEE1D1E-BD6F-180F-34A8-906F4AAA40A1}"/>
              </a:ext>
            </a:extLst>
          </p:cNvPr>
          <p:cNvSpPr txBox="1"/>
          <p:nvPr/>
        </p:nvSpPr>
        <p:spPr>
          <a:xfrm>
            <a:off x="4644008" y="1772816"/>
            <a:ext cx="4032448" cy="4305730"/>
          </a:xfrm>
          <a:prstGeom prst="rect">
            <a:avLst/>
          </a:prstGeom>
          <a:noFill/>
        </p:spPr>
        <p:txBody>
          <a:bodyPr wrap="square" rtlCol="0">
            <a:spAutoFit/>
          </a:bodyPr>
          <a:lstStyle/>
          <a:p>
            <a:pPr>
              <a:lnSpc>
                <a:spcPct val="115000"/>
              </a:lnSpc>
              <a:spcAft>
                <a:spcPts val="1000"/>
              </a:spcAft>
              <a:tabLst>
                <a:tab pos="4591050" algn="l"/>
              </a:tabLst>
            </a:pPr>
            <a:r>
              <a:rPr lang="en-GB" sz="1400" b="1" dirty="0">
                <a:effectLst/>
                <a:latin typeface="Calibri" panose="020F0502020204030204" pitchFamily="34" charset="0"/>
                <a:ea typeface="Times New Roman" panose="02020603050405020304" pitchFamily="18" charset="0"/>
                <a:cs typeface="Times New Roman" panose="02020603050405020304" pitchFamily="18" charset="0"/>
              </a:rPr>
              <a:t>Physical Education Uniform list:</a:t>
            </a:r>
            <a:endParaRPr lang="en-GB" sz="1400" dirty="0">
              <a:effectLst/>
              <a:latin typeface="Cambria" panose="02040503050406030204" pitchFamily="18" charset="0"/>
              <a:ea typeface="Cambria" panose="02040503050406030204" pitchFamily="18" charset="0"/>
              <a:cs typeface="Times New Roman" panose="02020603050405020304" pitchFamily="18" charset="0"/>
            </a:endParaRPr>
          </a:p>
          <a:p>
            <a:pPr>
              <a:lnSpc>
                <a:spcPct val="115000"/>
              </a:lnSpc>
              <a:spcAft>
                <a:spcPts val="1000"/>
              </a:spcAft>
              <a:tabLst>
                <a:tab pos="4591050" algn="l"/>
              </a:tabLst>
            </a:pPr>
            <a:r>
              <a:rPr lang="en-GB" sz="14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GB" sz="14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459105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Nike T-Shirt (Royal Blue)</a:t>
            </a:r>
            <a:endParaRPr lang="en-GB" sz="14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459105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Nike Shorts (Royal blue) / Nike leggings (black) / Nike track suit bottoms (navy) / navy skort</a:t>
            </a:r>
            <a:endParaRPr lang="en-GB" sz="14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459105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Nike College quarter zip top (optional)</a:t>
            </a:r>
            <a:endParaRPr lang="en-GB" sz="14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459105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Sports Socks </a:t>
            </a:r>
            <a:endParaRPr lang="en-GB" sz="14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459105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Track Shoes (non-marking soles)</a:t>
            </a:r>
            <a:endParaRPr lang="en-GB" sz="14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459105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Football boots</a:t>
            </a:r>
            <a:endParaRPr lang="en-GB" sz="14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459105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Swimming costume / shorts</a:t>
            </a:r>
            <a:endParaRPr lang="en-GB" sz="14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tabLst>
                <a:tab pos="459105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Towel required for swimming</a:t>
            </a:r>
            <a:endParaRPr lang="en-GB" sz="1400" dirty="0">
              <a:effectLst/>
              <a:latin typeface="Cambria" panose="02040503050406030204" pitchFamily="18" charset="0"/>
              <a:ea typeface="Cambria" panose="02040503050406030204" pitchFamily="18" charset="0"/>
              <a:cs typeface="Times New Roman" panose="02020603050405020304" pitchFamily="18" charset="0"/>
            </a:endParaRPr>
          </a:p>
          <a:p>
            <a:pPr>
              <a:lnSpc>
                <a:spcPct val="115000"/>
              </a:lnSpc>
              <a:spcAft>
                <a:spcPts val="1000"/>
              </a:spcAft>
              <a:tabLst>
                <a:tab pos="4591050" algn="l"/>
              </a:tabLst>
            </a:pPr>
            <a:r>
              <a:rPr lang="en-GB" sz="1400" b="1" dirty="0">
                <a:effectLst/>
                <a:latin typeface="Calibri" panose="020F0502020204030204" pitchFamily="34" charset="0"/>
                <a:ea typeface="Times New Roman" panose="02020603050405020304" pitchFamily="18" charset="0"/>
                <a:cs typeface="Times New Roman" panose="02020603050405020304" pitchFamily="18" charset="0"/>
              </a:rPr>
              <a:t>Note:</a:t>
            </a:r>
            <a:endParaRPr lang="en-GB" sz="14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nSpc>
                <a:spcPct val="115000"/>
              </a:lnSpc>
              <a:buFont typeface="Symbol" panose="05050102010706020507" pitchFamily="18" charset="2"/>
              <a:buChar char=""/>
              <a:tabLst>
                <a:tab pos="459105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Pupils should wear their uniform to school and change for PE, unless they have a uniform pass</a:t>
            </a:r>
            <a:endParaRPr lang="en-GB" sz="14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tabLst>
                <a:tab pos="459105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Only school kit should be worn for PE</a:t>
            </a:r>
            <a:endParaRPr lang="en-GB" sz="1400" dirty="0">
              <a:effectLst/>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32966501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8EC10-9ED4-4988-19D9-4225AAEEF0E0}"/>
              </a:ext>
            </a:extLst>
          </p:cNvPr>
          <p:cNvSpPr>
            <a:spLocks noGrp="1"/>
          </p:cNvSpPr>
          <p:nvPr>
            <p:ph type="title"/>
          </p:nvPr>
        </p:nvSpPr>
        <p:spPr/>
        <p:txBody>
          <a:bodyPr/>
          <a:lstStyle/>
          <a:p>
            <a:r>
              <a:rPr lang="en-GB" dirty="0"/>
              <a:t>Behaviour for Learning</a:t>
            </a:r>
          </a:p>
        </p:txBody>
      </p:sp>
      <p:sp>
        <p:nvSpPr>
          <p:cNvPr id="3" name="Content Placeholder 2">
            <a:extLst>
              <a:ext uri="{FF2B5EF4-FFF2-40B4-BE49-F238E27FC236}">
                <a16:creationId xmlns:a16="http://schemas.microsoft.com/office/drawing/2014/main" id="{ABEE2A2C-A157-CC72-5ABC-6D46EFA6C746}"/>
              </a:ext>
            </a:extLst>
          </p:cNvPr>
          <p:cNvSpPr>
            <a:spLocks noGrp="1"/>
          </p:cNvSpPr>
          <p:nvPr>
            <p:ph idx="1"/>
          </p:nvPr>
        </p:nvSpPr>
        <p:spPr/>
        <p:txBody>
          <a:bodyPr>
            <a:normAutofit/>
          </a:bodyPr>
          <a:lstStyle/>
          <a:p>
            <a:endParaRPr lang="en-GB" dirty="0"/>
          </a:p>
          <a:p>
            <a:r>
              <a:rPr lang="en-GB" dirty="0"/>
              <a:t>Restorative relational approach to promoting positive Behaviour for Learning</a:t>
            </a:r>
          </a:p>
          <a:p>
            <a:endParaRPr lang="en-GB" dirty="0"/>
          </a:p>
          <a:p>
            <a:r>
              <a:rPr lang="en-GB" dirty="0"/>
              <a:t>Where there are behavioural concerns, pupils will be involved in a process of agreeing targets, strategies and accountability</a:t>
            </a:r>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11712803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3A513-BF93-46E4-B13C-A9B76F13EAA6}"/>
              </a:ext>
            </a:extLst>
          </p:cNvPr>
          <p:cNvSpPr>
            <a:spLocks noGrp="1"/>
          </p:cNvSpPr>
          <p:nvPr>
            <p:ph type="title"/>
          </p:nvPr>
        </p:nvSpPr>
        <p:spPr/>
        <p:txBody>
          <a:bodyPr>
            <a:normAutofit/>
          </a:bodyPr>
          <a:lstStyle/>
          <a:p>
            <a:r>
              <a:rPr lang="en-GB" dirty="0"/>
              <a:t>Homework Planner</a:t>
            </a:r>
          </a:p>
        </p:txBody>
      </p:sp>
      <p:sp>
        <p:nvSpPr>
          <p:cNvPr id="5" name="Text Placeholder 4">
            <a:extLst>
              <a:ext uri="{FF2B5EF4-FFF2-40B4-BE49-F238E27FC236}">
                <a16:creationId xmlns:a16="http://schemas.microsoft.com/office/drawing/2014/main" id="{1063ADCF-456A-A133-F3E6-89A84AB585D4}"/>
              </a:ext>
            </a:extLst>
          </p:cNvPr>
          <p:cNvSpPr>
            <a:spLocks noGrp="1"/>
          </p:cNvSpPr>
          <p:nvPr>
            <p:ph type="body" idx="1"/>
          </p:nvPr>
        </p:nvSpPr>
        <p:spPr/>
        <p:txBody>
          <a:bodyPr/>
          <a:lstStyle/>
          <a:p>
            <a:r>
              <a:rPr lang="en-GB" dirty="0"/>
              <a:t>Students</a:t>
            </a:r>
          </a:p>
        </p:txBody>
      </p:sp>
      <p:sp>
        <p:nvSpPr>
          <p:cNvPr id="6" name="Text Placeholder 5">
            <a:extLst>
              <a:ext uri="{FF2B5EF4-FFF2-40B4-BE49-F238E27FC236}">
                <a16:creationId xmlns:a16="http://schemas.microsoft.com/office/drawing/2014/main" id="{EBF2BCFE-67DE-4196-6429-19728184A2E9}"/>
              </a:ext>
            </a:extLst>
          </p:cNvPr>
          <p:cNvSpPr>
            <a:spLocks noGrp="1"/>
          </p:cNvSpPr>
          <p:nvPr>
            <p:ph type="body" sz="half" idx="3"/>
          </p:nvPr>
        </p:nvSpPr>
        <p:spPr/>
        <p:txBody>
          <a:bodyPr/>
          <a:lstStyle/>
          <a:p>
            <a:r>
              <a:rPr lang="en-GB" dirty="0"/>
              <a:t>Parents</a:t>
            </a:r>
          </a:p>
        </p:txBody>
      </p:sp>
      <p:sp>
        <p:nvSpPr>
          <p:cNvPr id="3" name="Content Placeholder 2">
            <a:extLst>
              <a:ext uri="{FF2B5EF4-FFF2-40B4-BE49-F238E27FC236}">
                <a16:creationId xmlns:a16="http://schemas.microsoft.com/office/drawing/2014/main" id="{4F91F11C-CCF3-4982-A5C4-7170FA546FCC}"/>
              </a:ext>
            </a:extLst>
          </p:cNvPr>
          <p:cNvSpPr>
            <a:spLocks noGrp="1"/>
          </p:cNvSpPr>
          <p:nvPr>
            <p:ph sz="quarter" idx="2"/>
          </p:nvPr>
        </p:nvSpPr>
        <p:spPr/>
        <p:txBody>
          <a:bodyPr>
            <a:normAutofit/>
          </a:bodyPr>
          <a:lstStyle/>
          <a:p>
            <a:r>
              <a:rPr lang="en-GB" dirty="0"/>
              <a:t>Use the student planner </a:t>
            </a:r>
          </a:p>
          <a:p>
            <a:endParaRPr lang="en-GB" dirty="0"/>
          </a:p>
          <a:p>
            <a:r>
              <a:rPr lang="en-GB" dirty="0"/>
              <a:t>Write homework in for the day it is due</a:t>
            </a:r>
          </a:p>
          <a:p>
            <a:endParaRPr lang="en-GB" dirty="0"/>
          </a:p>
          <a:p>
            <a:r>
              <a:rPr lang="en-GB" dirty="0"/>
              <a:t>Helps to meet deadlines</a:t>
            </a:r>
          </a:p>
        </p:txBody>
      </p:sp>
      <p:sp>
        <p:nvSpPr>
          <p:cNvPr id="7" name="Content Placeholder 6">
            <a:extLst>
              <a:ext uri="{FF2B5EF4-FFF2-40B4-BE49-F238E27FC236}">
                <a16:creationId xmlns:a16="http://schemas.microsoft.com/office/drawing/2014/main" id="{238C0572-983E-32EE-DF3E-D411DBEE367A}"/>
              </a:ext>
            </a:extLst>
          </p:cNvPr>
          <p:cNvSpPr>
            <a:spLocks noGrp="1"/>
          </p:cNvSpPr>
          <p:nvPr>
            <p:ph sz="quarter" idx="4"/>
          </p:nvPr>
        </p:nvSpPr>
        <p:spPr/>
        <p:txBody>
          <a:bodyPr/>
          <a:lstStyle/>
          <a:p>
            <a:r>
              <a:rPr lang="en-GB" dirty="0"/>
              <a:t>Good way to communicate with your child’s form tutor</a:t>
            </a:r>
          </a:p>
          <a:p>
            <a:pPr marL="0" indent="0">
              <a:buNone/>
            </a:pPr>
            <a:r>
              <a:rPr lang="en-GB" dirty="0"/>
              <a:t>	- absence notes</a:t>
            </a:r>
          </a:p>
          <a:p>
            <a:pPr marL="0" indent="0">
              <a:buNone/>
            </a:pPr>
            <a:r>
              <a:rPr lang="en-GB" dirty="0"/>
              <a:t>	- a quick message</a:t>
            </a:r>
          </a:p>
          <a:p>
            <a:endParaRPr lang="en-GB" dirty="0"/>
          </a:p>
          <a:p>
            <a:r>
              <a:rPr lang="en-GB" dirty="0"/>
              <a:t>Monitor diary and recording of homework</a:t>
            </a:r>
          </a:p>
          <a:p>
            <a:endParaRPr lang="en-GB" dirty="0"/>
          </a:p>
        </p:txBody>
      </p:sp>
      <p:pic>
        <p:nvPicPr>
          <p:cNvPr id="4" name="Picture 3">
            <a:extLst>
              <a:ext uri="{FF2B5EF4-FFF2-40B4-BE49-F238E27FC236}">
                <a16:creationId xmlns:a16="http://schemas.microsoft.com/office/drawing/2014/main" id="{23EF3774-6852-4E5C-8CF1-306FDC39F9E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0352" y="5229200"/>
            <a:ext cx="1342568" cy="1587984"/>
          </a:xfrm>
          <a:prstGeom prst="rect">
            <a:avLst/>
          </a:prstGeom>
        </p:spPr>
      </p:pic>
    </p:spTree>
    <p:extLst>
      <p:ext uri="{BB962C8B-B14F-4D97-AF65-F5344CB8AC3E}">
        <p14:creationId xmlns:p14="http://schemas.microsoft.com/office/powerpoint/2010/main" val="40239682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0A329-F10B-8E93-C28B-FEDDB524EAD4}"/>
              </a:ext>
            </a:extLst>
          </p:cNvPr>
          <p:cNvSpPr>
            <a:spLocks noGrp="1"/>
          </p:cNvSpPr>
          <p:nvPr>
            <p:ph type="title"/>
          </p:nvPr>
        </p:nvSpPr>
        <p:spPr/>
        <p:txBody>
          <a:bodyPr/>
          <a:lstStyle/>
          <a:p>
            <a:r>
              <a:rPr lang="en-GB" dirty="0"/>
              <a:t>Equipment List</a:t>
            </a:r>
          </a:p>
        </p:txBody>
      </p:sp>
      <p:sp>
        <p:nvSpPr>
          <p:cNvPr id="3" name="Text Placeholder 2">
            <a:extLst>
              <a:ext uri="{FF2B5EF4-FFF2-40B4-BE49-F238E27FC236}">
                <a16:creationId xmlns:a16="http://schemas.microsoft.com/office/drawing/2014/main" id="{31B1C329-F5A1-FB8A-ADB0-1B40FAEA37A4}"/>
              </a:ext>
            </a:extLst>
          </p:cNvPr>
          <p:cNvSpPr>
            <a:spLocks noGrp="1"/>
          </p:cNvSpPr>
          <p:nvPr>
            <p:ph type="body" idx="1"/>
          </p:nvPr>
        </p:nvSpPr>
        <p:spPr/>
        <p:txBody>
          <a:bodyPr/>
          <a:lstStyle/>
          <a:p>
            <a:r>
              <a:rPr lang="en-GB" dirty="0"/>
              <a:t>In Pencil Case</a:t>
            </a:r>
          </a:p>
        </p:txBody>
      </p:sp>
      <p:sp>
        <p:nvSpPr>
          <p:cNvPr id="4" name="Text Placeholder 3">
            <a:extLst>
              <a:ext uri="{FF2B5EF4-FFF2-40B4-BE49-F238E27FC236}">
                <a16:creationId xmlns:a16="http://schemas.microsoft.com/office/drawing/2014/main" id="{39FD15B2-EAC5-D763-5D51-9F42665F9BAB}"/>
              </a:ext>
            </a:extLst>
          </p:cNvPr>
          <p:cNvSpPr>
            <a:spLocks noGrp="1"/>
          </p:cNvSpPr>
          <p:nvPr>
            <p:ph type="body" sz="half" idx="3"/>
          </p:nvPr>
        </p:nvSpPr>
        <p:spPr/>
        <p:txBody>
          <a:bodyPr/>
          <a:lstStyle/>
          <a:p>
            <a:r>
              <a:rPr lang="en-GB" dirty="0"/>
              <a:t>Additional</a:t>
            </a:r>
          </a:p>
        </p:txBody>
      </p:sp>
      <p:sp>
        <p:nvSpPr>
          <p:cNvPr id="5" name="Content Placeholder 4">
            <a:extLst>
              <a:ext uri="{FF2B5EF4-FFF2-40B4-BE49-F238E27FC236}">
                <a16:creationId xmlns:a16="http://schemas.microsoft.com/office/drawing/2014/main" id="{D6E2D355-CA83-6637-EC98-399DA542BF31}"/>
              </a:ext>
            </a:extLst>
          </p:cNvPr>
          <p:cNvSpPr>
            <a:spLocks noGrp="1"/>
          </p:cNvSpPr>
          <p:nvPr>
            <p:ph sz="quarter" idx="2"/>
          </p:nvPr>
        </p:nvSpPr>
        <p:spPr/>
        <p:txBody>
          <a:bodyPr>
            <a:normAutofit fontScale="85000" lnSpcReduction="20000"/>
          </a:bodyPr>
          <a:lstStyle/>
          <a:p>
            <a:endParaRPr lang="en-GB" dirty="0"/>
          </a:p>
          <a:p>
            <a:r>
              <a:rPr lang="en-GB" dirty="0"/>
              <a:t>2 x Blue Pens</a:t>
            </a:r>
          </a:p>
          <a:p>
            <a:r>
              <a:rPr lang="en-GB" dirty="0"/>
              <a:t>2 x Black Pens</a:t>
            </a:r>
          </a:p>
          <a:p>
            <a:r>
              <a:rPr lang="en-GB" dirty="0"/>
              <a:t>1 x Red Pen</a:t>
            </a:r>
          </a:p>
          <a:p>
            <a:r>
              <a:rPr lang="en-GB" dirty="0"/>
              <a:t>Pencil</a:t>
            </a:r>
          </a:p>
          <a:p>
            <a:r>
              <a:rPr lang="en-GB" dirty="0"/>
              <a:t>Eraser</a:t>
            </a:r>
          </a:p>
          <a:p>
            <a:r>
              <a:rPr lang="en-GB" dirty="0"/>
              <a:t>Mathematical Instrument Set</a:t>
            </a:r>
          </a:p>
          <a:p>
            <a:r>
              <a:rPr lang="en-GB" dirty="0"/>
              <a:t>Scientific Calculator (GCSE)</a:t>
            </a:r>
          </a:p>
          <a:p>
            <a:r>
              <a:rPr lang="en-GB" dirty="0"/>
              <a:t>Ruler</a:t>
            </a:r>
          </a:p>
          <a:p>
            <a:r>
              <a:rPr lang="en-GB" dirty="0"/>
              <a:t>Sharpener</a:t>
            </a:r>
          </a:p>
          <a:p>
            <a:r>
              <a:rPr lang="en-GB" dirty="0"/>
              <a:t>Set of Colouring Pencils</a:t>
            </a:r>
          </a:p>
          <a:p>
            <a:r>
              <a:rPr lang="en-GB" dirty="0"/>
              <a:t>Highlighter</a:t>
            </a:r>
          </a:p>
          <a:p>
            <a:r>
              <a:rPr lang="en-GB" dirty="0"/>
              <a:t>Glue Stick</a:t>
            </a:r>
          </a:p>
          <a:p>
            <a:pPr marL="0" indent="0">
              <a:buNone/>
            </a:pPr>
            <a:endParaRPr lang="en-GB" dirty="0"/>
          </a:p>
        </p:txBody>
      </p:sp>
      <p:sp>
        <p:nvSpPr>
          <p:cNvPr id="6" name="Content Placeholder 5">
            <a:extLst>
              <a:ext uri="{FF2B5EF4-FFF2-40B4-BE49-F238E27FC236}">
                <a16:creationId xmlns:a16="http://schemas.microsoft.com/office/drawing/2014/main" id="{833E1CC5-86D3-0ECE-FD5C-DE76E03E8BBB}"/>
              </a:ext>
            </a:extLst>
          </p:cNvPr>
          <p:cNvSpPr>
            <a:spLocks noGrp="1"/>
          </p:cNvSpPr>
          <p:nvPr>
            <p:ph sz="quarter" idx="4"/>
          </p:nvPr>
        </p:nvSpPr>
        <p:spPr/>
        <p:txBody>
          <a:bodyPr>
            <a:normAutofit fontScale="85000" lnSpcReduction="20000"/>
          </a:bodyPr>
          <a:lstStyle/>
          <a:p>
            <a:endParaRPr lang="en-GB" dirty="0"/>
          </a:p>
          <a:p>
            <a:r>
              <a:rPr lang="en-GB" dirty="0"/>
              <a:t>PE kit on PE days</a:t>
            </a:r>
          </a:p>
          <a:p>
            <a:endParaRPr lang="en-GB" dirty="0"/>
          </a:p>
          <a:p>
            <a:r>
              <a:rPr lang="en-GB" dirty="0"/>
              <a:t>Activity dependant – boots/trainers, gum guard, shin pads</a:t>
            </a:r>
          </a:p>
          <a:p>
            <a:endParaRPr lang="en-GB" dirty="0"/>
          </a:p>
          <a:p>
            <a:r>
              <a:rPr lang="en-GB" dirty="0"/>
              <a:t>Deodorant</a:t>
            </a:r>
          </a:p>
          <a:p>
            <a:endParaRPr lang="en-GB" dirty="0"/>
          </a:p>
          <a:p>
            <a:r>
              <a:rPr lang="en-GB" dirty="0"/>
              <a:t>A USB pen</a:t>
            </a:r>
          </a:p>
          <a:p>
            <a:endParaRPr lang="en-GB" dirty="0"/>
          </a:p>
          <a:p>
            <a:r>
              <a:rPr lang="en-GB" dirty="0"/>
              <a:t>Headphones (testing days)</a:t>
            </a:r>
          </a:p>
          <a:p>
            <a:endParaRPr lang="en-GB" dirty="0"/>
          </a:p>
          <a:p>
            <a:endParaRPr lang="en-GB" dirty="0"/>
          </a:p>
        </p:txBody>
      </p:sp>
    </p:spTree>
    <p:extLst>
      <p:ext uri="{BB962C8B-B14F-4D97-AF65-F5344CB8AC3E}">
        <p14:creationId xmlns:p14="http://schemas.microsoft.com/office/powerpoint/2010/main" val="21146019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24C353-4FA8-4DF9-9845-E63DA5CBDB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0352" y="5229200"/>
            <a:ext cx="1342568" cy="1587984"/>
          </a:xfrm>
          <a:prstGeom prst="rect">
            <a:avLst/>
          </a:prstGeom>
        </p:spPr>
      </p:pic>
      <p:sp>
        <p:nvSpPr>
          <p:cNvPr id="2" name="Title 3">
            <a:extLst>
              <a:ext uri="{FF2B5EF4-FFF2-40B4-BE49-F238E27FC236}">
                <a16:creationId xmlns:a16="http://schemas.microsoft.com/office/drawing/2014/main" id="{9845496B-6D44-6F1B-CDF6-65080EA0A835}"/>
              </a:ext>
            </a:extLst>
          </p:cNvPr>
          <p:cNvSpPr txBox="1">
            <a:spLocks/>
          </p:cNvSpPr>
          <p:nvPr/>
        </p:nvSpPr>
        <p:spPr>
          <a:xfrm>
            <a:off x="457200" y="274638"/>
            <a:ext cx="8229600" cy="1007752"/>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GB" sz="3600" dirty="0"/>
              <a:t>Supporting a Year 10 Student at Home</a:t>
            </a:r>
          </a:p>
        </p:txBody>
      </p:sp>
      <p:sp>
        <p:nvSpPr>
          <p:cNvPr id="7" name="Content Placeholder 2">
            <a:extLst>
              <a:ext uri="{FF2B5EF4-FFF2-40B4-BE49-F238E27FC236}">
                <a16:creationId xmlns:a16="http://schemas.microsoft.com/office/drawing/2014/main" id="{47150D8D-4A27-E563-1EAA-100494E1017D}"/>
              </a:ext>
            </a:extLst>
          </p:cNvPr>
          <p:cNvSpPr>
            <a:spLocks noGrp="1"/>
          </p:cNvSpPr>
          <p:nvPr>
            <p:ph idx="1"/>
          </p:nvPr>
        </p:nvSpPr>
        <p:spPr>
          <a:xfrm>
            <a:off x="0" y="1282390"/>
            <a:ext cx="8229600" cy="5112568"/>
          </a:xfrm>
        </p:spPr>
        <p:txBody>
          <a:bodyPr>
            <a:normAutofit fontScale="92500" lnSpcReduction="20000"/>
          </a:bodyPr>
          <a:lstStyle/>
          <a:p>
            <a:pPr marL="457200" lvl="1" indent="0">
              <a:lnSpc>
                <a:spcPct val="107000"/>
              </a:lnSpc>
              <a:buNone/>
            </a:pP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dirty="0">
                <a:latin typeface="Calibri" panose="020F0502020204030204" pitchFamily="34" charset="0"/>
                <a:cs typeface="Calibri" panose="020F0502020204030204" pitchFamily="34" charset="0"/>
              </a:rPr>
              <a:t>Encouraging good attendance and time keeping</a:t>
            </a:r>
          </a:p>
          <a:p>
            <a:pPr marL="742950" lvl="1" indent="-285750">
              <a:lnSpc>
                <a:spcPct val="107000"/>
              </a:lnSpc>
              <a:buFont typeface="Courier New" panose="02070309020205020404" pitchFamily="49" charset="0"/>
              <a:buChar char="o"/>
            </a:pPr>
            <a:endParaRPr lang="en-US" dirty="0">
              <a:latin typeface="Calibri" panose="020F0502020204030204" pitchFamily="34" charset="0"/>
              <a:cs typeface="Calibri" panose="020F0502020204030204" pitchFamily="34" charset="0"/>
            </a:endParaRPr>
          </a:p>
          <a:p>
            <a:pPr marL="742950" lvl="1" indent="-285750">
              <a:lnSpc>
                <a:spcPct val="107000"/>
              </a:lnSpc>
              <a:buFont typeface="Courier New" panose="02070309020205020404" pitchFamily="49" charset="0"/>
              <a:buChar char="o"/>
            </a:pPr>
            <a:r>
              <a:rPr lang="en-US" dirty="0">
                <a:latin typeface="Calibri" panose="020F0502020204030204" pitchFamily="34" charset="0"/>
                <a:cs typeface="Calibri" panose="020F0502020204030204" pitchFamily="34" charset="0"/>
              </a:rPr>
              <a:t>Encouraging </a:t>
            </a:r>
            <a:r>
              <a:rPr lang="en-US" dirty="0" err="1">
                <a:latin typeface="Calibri" panose="020F0502020204030204" pitchFamily="34" charset="0"/>
                <a:cs typeface="Calibri" panose="020F0502020204030204" pitchFamily="34" charset="0"/>
              </a:rPr>
              <a:t>organisation</a:t>
            </a:r>
            <a:r>
              <a:rPr lang="en-US" dirty="0">
                <a:latin typeface="Calibri" panose="020F0502020204030204" pitchFamily="34" charset="0"/>
                <a:cs typeface="Calibri" panose="020F0502020204030204" pitchFamily="34" charset="0"/>
              </a:rPr>
              <a:t> and being </a:t>
            </a:r>
            <a:r>
              <a:rPr lang="en-GB" dirty="0">
                <a:latin typeface="Calibri" panose="020F0502020204030204" pitchFamily="34" charset="0"/>
                <a:cs typeface="Calibri" panose="020F0502020204030204" pitchFamily="34" charset="0"/>
              </a:rPr>
              <a:t>ready to learn </a:t>
            </a:r>
            <a:endParaRPr lang="en-US" dirty="0">
              <a:latin typeface="Calibri" panose="020F0502020204030204" pitchFamily="34" charset="0"/>
              <a:cs typeface="Calibri" panose="020F0502020204030204" pitchFamily="34" charset="0"/>
            </a:endParaRPr>
          </a:p>
          <a:p>
            <a:pPr marL="457200" lvl="1" indent="0">
              <a:lnSpc>
                <a:spcPct val="107000"/>
              </a:lnSpc>
              <a:buNone/>
            </a:pP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dirty="0">
                <a:effectLst/>
                <a:latin typeface="Calibri" panose="020F0502020204030204" pitchFamily="34" charset="0"/>
                <a:ea typeface="Calibri" panose="020F0502020204030204" pitchFamily="34" charset="0"/>
                <a:cs typeface="Times New Roman" panose="02020603050405020304" pitchFamily="18" charset="0"/>
              </a:rPr>
              <a:t>Support with homework/revision</a:t>
            </a:r>
          </a:p>
          <a:p>
            <a:pPr marL="457200" lvl="1" indent="0">
              <a:lnSpc>
                <a:spcPct val="107000"/>
              </a:lnSpc>
              <a:buNone/>
            </a:pP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dirty="0">
                <a:effectLst/>
                <a:latin typeface="Calibri" panose="020F0502020204030204" pitchFamily="34" charset="0"/>
                <a:ea typeface="Calibri" panose="020F0502020204030204" pitchFamily="34" charset="0"/>
                <a:cs typeface="Times New Roman" panose="02020603050405020304" pitchFamily="18" charset="0"/>
              </a:rPr>
              <a:t>Being aware of key dates – tracking dates, special events etc.</a:t>
            </a:r>
          </a:p>
          <a:p>
            <a:pPr marL="742950" lvl="1" indent="-285750">
              <a:lnSpc>
                <a:spcPct val="107000"/>
              </a:lnSpc>
              <a:buFont typeface="Courier New" panose="02070309020205020404" pitchFamily="49" charset="0"/>
              <a:buChar char="o"/>
            </a:pPr>
            <a:endParaRPr lang="en-GB"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dirty="0">
                <a:effectLst/>
                <a:latin typeface="Calibri" panose="020F0502020204030204" pitchFamily="34" charset="0"/>
                <a:ea typeface="Calibri" panose="020F0502020204030204" pitchFamily="34" charset="0"/>
                <a:cs typeface="Times New Roman" panose="02020603050405020304" pitchFamily="18" charset="0"/>
              </a:rPr>
              <a:t>Encouraging extra-curricular and the social aspect of school life</a:t>
            </a:r>
          </a:p>
          <a:p>
            <a:pPr marL="742950" lvl="1" indent="-285750">
              <a:lnSpc>
                <a:spcPct val="107000"/>
              </a:lnSpc>
              <a:buFont typeface="Courier New" panose="02070309020205020404" pitchFamily="49" charset="0"/>
              <a:buChar char="o"/>
            </a:pP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dirty="0">
                <a:effectLst/>
                <a:latin typeface="Calibri" panose="020F0502020204030204" pitchFamily="34" charset="0"/>
                <a:ea typeface="Calibri" panose="020F0502020204030204" pitchFamily="34" charset="0"/>
                <a:cs typeface="Times New Roman" panose="02020603050405020304" pitchFamily="18" charset="0"/>
              </a:rPr>
              <a:t>Healthy lifestyle </a:t>
            </a:r>
          </a:p>
          <a:p>
            <a:pPr marL="742950" lvl="1" indent="-285750">
              <a:lnSpc>
                <a:spcPct val="107000"/>
              </a:lnSpc>
              <a:buFont typeface="Courier New" panose="02070309020205020404" pitchFamily="49" charset="0"/>
              <a:buChar char="o"/>
            </a:pPr>
            <a:endParaRPr lang="en-GB"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dirty="0">
                <a:effectLst/>
                <a:latin typeface="Calibri" panose="020F0502020204030204" pitchFamily="34" charset="0"/>
                <a:ea typeface="Calibri" panose="020F0502020204030204" pitchFamily="34" charset="0"/>
                <a:cs typeface="Times New Roman" panose="02020603050405020304" pitchFamily="18" charset="0"/>
              </a:rPr>
              <a:t>Taking an interest</a:t>
            </a:r>
          </a:p>
          <a:p>
            <a:pPr marL="742950" lvl="1" indent="-285750">
              <a:lnSpc>
                <a:spcPct val="107000"/>
              </a:lnSpc>
              <a:buFont typeface="Courier New" panose="02070309020205020404" pitchFamily="49" charset="0"/>
              <a:buChar char="o"/>
            </a:pP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endParaRPr lang="en-GB" sz="1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978828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t Takes a Village - Education is everyone's business - Community Council  For Australia">
            <a:extLst>
              <a:ext uri="{FF2B5EF4-FFF2-40B4-BE49-F238E27FC236}">
                <a16:creationId xmlns:a16="http://schemas.microsoft.com/office/drawing/2014/main" id="{B05AF66A-35B6-3566-27B7-B8CB38F0C99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60573" y="980728"/>
            <a:ext cx="8022854" cy="5318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41996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8882</TotalTime>
  <Words>1361</Words>
  <Application>Microsoft Office PowerPoint</Application>
  <PresentationFormat>On-screen Show (4:3)</PresentationFormat>
  <Paragraphs>371</Paragraphs>
  <Slides>29</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Calibri</vt:lpstr>
      <vt:lpstr>Cambria</vt:lpstr>
      <vt:lpstr>Constantia</vt:lpstr>
      <vt:lpstr>Courier New</vt:lpstr>
      <vt:lpstr>Symbol</vt:lpstr>
      <vt:lpstr>Wingdings 2</vt:lpstr>
      <vt:lpstr>Flow</vt:lpstr>
      <vt:lpstr>Year 10  Information Evening</vt:lpstr>
      <vt:lpstr>          Purpose of the Evening</vt:lpstr>
      <vt:lpstr>School Vision</vt:lpstr>
      <vt:lpstr>Three Expectations</vt:lpstr>
      <vt:lpstr>Senior Leadership Team</vt:lpstr>
      <vt:lpstr>Safeguarding Team</vt:lpstr>
      <vt:lpstr>Year 10 Pastoral Team</vt:lpstr>
      <vt:lpstr>Class Structure</vt:lpstr>
      <vt:lpstr>          Timetable for 2025/26</vt:lpstr>
      <vt:lpstr>PowerPoint Presentation</vt:lpstr>
      <vt:lpstr>The Year 10 Curriculum</vt:lpstr>
      <vt:lpstr>Key Dates, Assessment and Reporting</vt:lpstr>
      <vt:lpstr>Home-School Links</vt:lpstr>
      <vt:lpstr>SIMS App and Parent Pay</vt:lpstr>
      <vt:lpstr>Illness and Appointments</vt:lpstr>
      <vt:lpstr>Medical and Dietary Needs</vt:lpstr>
      <vt:lpstr>  Pastoral Support and Points of Contact</vt:lpstr>
      <vt:lpstr>Counselling</vt:lpstr>
      <vt:lpstr>The Emotional Wellbeing Teams in Schools – Parental Resources</vt:lpstr>
      <vt:lpstr>Attendance Procedures</vt:lpstr>
      <vt:lpstr>          </vt:lpstr>
      <vt:lpstr>Mobile Phones</vt:lpstr>
      <vt:lpstr>Extra-Curricular Activities – 2025/26</vt:lpstr>
      <vt:lpstr>PowerPoint Presentation</vt:lpstr>
      <vt:lpstr>Behaviour for Learning</vt:lpstr>
      <vt:lpstr>Homework Planner</vt:lpstr>
      <vt:lpstr>Equipment List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8 Information Evening</dc:title>
  <dc:creator>John Rea</dc:creator>
  <cp:lastModifiedBy>R Hillis</cp:lastModifiedBy>
  <cp:revision>79</cp:revision>
  <cp:lastPrinted>2023-09-11T15:46:06Z</cp:lastPrinted>
  <dcterms:created xsi:type="dcterms:W3CDTF">2018-10-08T10:54:48Z</dcterms:created>
  <dcterms:modified xsi:type="dcterms:W3CDTF">2025-09-11T15:29:38Z</dcterms:modified>
</cp:coreProperties>
</file>